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80" r:id="rId4"/>
    <p:sldId id="258" r:id="rId5"/>
    <p:sldId id="263" r:id="rId6"/>
    <p:sldId id="281" r:id="rId7"/>
    <p:sldId id="273" r:id="rId8"/>
    <p:sldId id="267" r:id="rId9"/>
    <p:sldId id="262" r:id="rId10"/>
    <p:sldId id="264" r:id="rId11"/>
    <p:sldId id="260" r:id="rId12"/>
    <p:sldId id="268" r:id="rId13"/>
    <p:sldId id="272" r:id="rId14"/>
    <p:sldId id="271" r:id="rId15"/>
    <p:sldId id="276" r:id="rId16"/>
    <p:sldId id="277" r:id="rId17"/>
    <p:sldId id="261" r:id="rId18"/>
    <p:sldId id="265" r:id="rId19"/>
    <p:sldId id="274" r:id="rId20"/>
    <p:sldId id="275" r:id="rId2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000" baseline="0" dirty="0" smtClean="0"/>
              <a:t>Propranolol </a:t>
            </a:r>
            <a:r>
              <a:rPr lang="en-US" sz="2000" baseline="0" dirty="0" smtClean="0"/>
              <a:t>AUC (40 mg </a:t>
            </a:r>
            <a:r>
              <a:rPr lang="en-US" sz="2000" baseline="0" dirty="0" err="1" smtClean="0"/>
              <a:t>p.o.</a:t>
            </a:r>
            <a:r>
              <a:rPr lang="en-US" sz="2000" baseline="0" dirty="0" smtClean="0"/>
              <a:t>)</a:t>
            </a:r>
            <a:endParaRPr lang="en-US" sz="2000" baseline="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invertIfNegative val="0"/>
          <c:cat>
            <c:strRef>
              <c:f>Taul1!$A$2:$A$4</c:f>
              <c:strCache>
                <c:ptCount val="3"/>
                <c:pt idx="0">
                  <c:v>C-P A</c:v>
                </c:pt>
                <c:pt idx="1">
                  <c:v>C-P B</c:v>
                </c:pt>
                <c:pt idx="2">
                  <c:v>C-P C</c:v>
                </c:pt>
              </c:strCache>
            </c:strRef>
          </c:cat>
          <c:val>
            <c:numRef>
              <c:f>Taul1!$B$2:$B$4</c:f>
              <c:numCache>
                <c:formatCode>General</c:formatCode>
                <c:ptCount val="3"/>
                <c:pt idx="0">
                  <c:v>1806</c:v>
                </c:pt>
                <c:pt idx="1">
                  <c:v>2433</c:v>
                </c:pt>
                <c:pt idx="2">
                  <c:v>1525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356032"/>
        <c:axId val="35406976"/>
      </c:barChart>
      <c:catAx>
        <c:axId val="35356032"/>
        <c:scaling>
          <c:orientation val="minMax"/>
        </c:scaling>
        <c:delete val="0"/>
        <c:axPos val="b"/>
        <c:majorTickMark val="out"/>
        <c:minorTickMark val="none"/>
        <c:tickLblPos val="nextTo"/>
        <c:crossAx val="35406976"/>
        <c:crosses val="autoZero"/>
        <c:auto val="1"/>
        <c:lblAlgn val="ctr"/>
        <c:lblOffset val="100"/>
        <c:noMultiLvlLbl val="0"/>
      </c:catAx>
      <c:valAx>
        <c:axId val="35406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356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FFD71-B417-4B9B-8CC4-8AE24EA013B4}" type="datetimeFigureOut">
              <a:rPr lang="fi-FI" smtClean="0"/>
              <a:t>12.2.2014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3AE4C-B618-41B4-8C2C-E402AD565DD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1806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ian kuvan paikkamerkki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Huomautusten paikkamerkki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 smtClean="0"/>
          </a:p>
        </p:txBody>
      </p:sp>
      <p:sp>
        <p:nvSpPr>
          <p:cNvPr id="45060" name="Dian numeron paikkamerkki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FCB45D6-A366-42BD-964A-CB809117C9B0}" type="slidenum">
              <a:rPr lang="en-US" altLang="fi-FI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fi-FI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D3AE4C-B618-41B4-8C2C-E402AD565DD5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2439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E886-81F9-4EC7-867C-5C48C1E5077B}" type="datetimeFigureOut">
              <a:rPr lang="fi-FI" smtClean="0"/>
              <a:t>12.2.2014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59B7-276E-42C1-8853-7E20229F7F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4358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E886-81F9-4EC7-867C-5C48C1E5077B}" type="datetimeFigureOut">
              <a:rPr lang="fi-FI" smtClean="0"/>
              <a:t>12.2.2014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59B7-276E-42C1-8853-7E20229F7F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8720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E886-81F9-4EC7-867C-5C48C1E5077B}" type="datetimeFigureOut">
              <a:rPr lang="fi-FI" smtClean="0"/>
              <a:t>12.2.2014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59B7-276E-42C1-8853-7E20229F7F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287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E886-81F9-4EC7-867C-5C48C1E5077B}" type="datetimeFigureOut">
              <a:rPr lang="fi-FI" smtClean="0"/>
              <a:t>12.2.2014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59B7-276E-42C1-8853-7E20229F7F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3266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E886-81F9-4EC7-867C-5C48C1E5077B}" type="datetimeFigureOut">
              <a:rPr lang="fi-FI" smtClean="0"/>
              <a:t>12.2.2014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59B7-276E-42C1-8853-7E20229F7F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165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E886-81F9-4EC7-867C-5C48C1E5077B}" type="datetimeFigureOut">
              <a:rPr lang="fi-FI" smtClean="0"/>
              <a:t>12.2.2014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59B7-276E-42C1-8853-7E20229F7F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901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E886-81F9-4EC7-867C-5C48C1E5077B}" type="datetimeFigureOut">
              <a:rPr lang="fi-FI" smtClean="0"/>
              <a:t>12.2.2014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59B7-276E-42C1-8853-7E20229F7F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319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E886-81F9-4EC7-867C-5C48C1E5077B}" type="datetimeFigureOut">
              <a:rPr lang="fi-FI" smtClean="0"/>
              <a:t>12.2.2014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59B7-276E-42C1-8853-7E20229F7F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987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E886-81F9-4EC7-867C-5C48C1E5077B}" type="datetimeFigureOut">
              <a:rPr lang="fi-FI" smtClean="0"/>
              <a:t>12.2.2014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59B7-276E-42C1-8853-7E20229F7F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4608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E886-81F9-4EC7-867C-5C48C1E5077B}" type="datetimeFigureOut">
              <a:rPr lang="fi-FI" smtClean="0"/>
              <a:t>12.2.2014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59B7-276E-42C1-8853-7E20229F7F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967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5E886-81F9-4EC7-867C-5C48C1E5077B}" type="datetimeFigureOut">
              <a:rPr lang="fi-FI" smtClean="0"/>
              <a:t>12.2.2014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F59B7-276E-42C1-8853-7E20229F7F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35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5E886-81F9-4EC7-867C-5C48C1E5077B}" type="datetimeFigureOut">
              <a:rPr lang="fi-FI" smtClean="0"/>
              <a:t>12.2.2014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F59B7-276E-42C1-8853-7E20229F7F2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963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>
                <a:solidFill>
                  <a:schemeClr val="tx1"/>
                </a:solidFill>
              </a:rPr>
              <a:t>Drug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therapy</a:t>
            </a:r>
            <a:r>
              <a:rPr lang="fi-FI" dirty="0" smtClean="0">
                <a:solidFill>
                  <a:schemeClr val="tx1"/>
                </a:solidFill>
              </a:rPr>
              <a:t> in </a:t>
            </a:r>
            <a:r>
              <a:rPr lang="fi-FI" dirty="0" err="1" smtClean="0">
                <a:solidFill>
                  <a:schemeClr val="tx1"/>
                </a:solidFill>
              </a:rPr>
              <a:t>hepatic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impairment</a:t>
            </a:r>
            <a:endParaRPr lang="fi-FI" dirty="0" smtClean="0">
              <a:solidFill>
                <a:schemeClr val="tx1"/>
              </a:solidFill>
            </a:endParaRPr>
          </a:p>
          <a:p>
            <a:r>
              <a:rPr lang="fi-FI" dirty="0" err="1" smtClean="0">
                <a:solidFill>
                  <a:schemeClr val="tx1"/>
                </a:solidFill>
              </a:rPr>
              <a:t>Medbase</a:t>
            </a:r>
            <a:r>
              <a:rPr lang="fi-FI" dirty="0" smtClean="0">
                <a:solidFill>
                  <a:schemeClr val="tx1"/>
                </a:solidFill>
              </a:rPr>
              <a:t> Ltd</a:t>
            </a:r>
            <a:endParaRPr lang="fi-FI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Kari\Desktop\heparbase_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1916832"/>
            <a:ext cx="5303838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89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fi-FI" dirty="0"/>
              <a:t>How </a:t>
            </a:r>
            <a:r>
              <a:rPr lang="fi-FI" dirty="0" err="1"/>
              <a:t>does</a:t>
            </a:r>
            <a:r>
              <a:rPr lang="fi-FI" dirty="0"/>
              <a:t> </a:t>
            </a:r>
            <a:r>
              <a:rPr lang="fi-FI" dirty="0" err="1"/>
              <a:t>reduced</a:t>
            </a:r>
            <a:r>
              <a:rPr lang="fi-FI" dirty="0"/>
              <a:t> </a:t>
            </a:r>
            <a:r>
              <a:rPr lang="fi-FI" dirty="0" err="1"/>
              <a:t>liver</a:t>
            </a:r>
            <a:r>
              <a:rPr lang="fi-FI" dirty="0"/>
              <a:t> </a:t>
            </a:r>
            <a:r>
              <a:rPr lang="fi-FI" dirty="0" err="1"/>
              <a:t>function</a:t>
            </a:r>
            <a:r>
              <a:rPr lang="fi-FI" dirty="0"/>
              <a:t> </a:t>
            </a:r>
            <a:r>
              <a:rPr lang="fi-FI" dirty="0" err="1"/>
              <a:t>affect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 err="1"/>
              <a:t>drug</a:t>
            </a:r>
            <a:r>
              <a:rPr lang="fi-FI" dirty="0"/>
              <a:t> </a:t>
            </a:r>
            <a:r>
              <a:rPr lang="fi-FI" dirty="0" err="1"/>
              <a:t>metabolism</a:t>
            </a:r>
            <a:r>
              <a:rPr lang="fi-FI" dirty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 smtClean="0"/>
              <a:t>Liver</a:t>
            </a:r>
            <a:r>
              <a:rPr lang="fi-FI" dirty="0" smtClean="0"/>
              <a:t> </a:t>
            </a:r>
            <a:r>
              <a:rPr lang="fi-FI" dirty="0" err="1" smtClean="0"/>
              <a:t>blood</a:t>
            </a:r>
            <a:r>
              <a:rPr lang="fi-FI" dirty="0" smtClean="0"/>
              <a:t> </a:t>
            </a:r>
            <a:r>
              <a:rPr lang="fi-FI" dirty="0" err="1" smtClean="0"/>
              <a:t>flow</a:t>
            </a:r>
            <a:r>
              <a:rPr lang="fi-FI" dirty="0" smtClean="0"/>
              <a:t>:</a:t>
            </a:r>
            <a:endParaRPr lang="fi-FI" dirty="0" smtClean="0"/>
          </a:p>
          <a:p>
            <a:pPr lvl="1"/>
            <a:r>
              <a:rPr lang="fi-FI" dirty="0" smtClean="0"/>
              <a:t>In </a:t>
            </a:r>
            <a:r>
              <a:rPr lang="fi-FI" dirty="0" err="1" smtClean="0"/>
              <a:t>chirrosis</a:t>
            </a:r>
            <a:r>
              <a:rPr lang="fi-FI" dirty="0" smtClean="0"/>
              <a:t> </a:t>
            </a:r>
            <a:r>
              <a:rPr lang="fi-FI" dirty="0" err="1" smtClean="0"/>
              <a:t>shunting</a:t>
            </a:r>
            <a:r>
              <a:rPr lang="fi-FI" dirty="0" smtClean="0"/>
              <a:t> </a:t>
            </a:r>
            <a:r>
              <a:rPr lang="fi-FI" dirty="0" err="1" smtClean="0"/>
              <a:t>causes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blood</a:t>
            </a:r>
            <a:r>
              <a:rPr lang="fi-FI" dirty="0" smtClean="0"/>
              <a:t> </a:t>
            </a:r>
            <a:r>
              <a:rPr lang="fi-FI" dirty="0" err="1" smtClean="0"/>
              <a:t>flow</a:t>
            </a:r>
            <a:r>
              <a:rPr lang="fi-FI" dirty="0"/>
              <a:t> </a:t>
            </a:r>
            <a:r>
              <a:rPr lang="fi-FI" dirty="0" err="1" smtClean="0"/>
              <a:t>by-passes</a:t>
            </a:r>
            <a:r>
              <a:rPr lang="fi-FI" dirty="0" smtClean="0"/>
              <a:t> the </a:t>
            </a:r>
            <a:r>
              <a:rPr lang="fi-FI" dirty="0" err="1" smtClean="0"/>
              <a:t>liver</a:t>
            </a:r>
            <a:endParaRPr lang="fi-FI" dirty="0" smtClean="0"/>
          </a:p>
          <a:p>
            <a:pPr lvl="2"/>
            <a:r>
              <a:rPr lang="fi-FI" dirty="0" err="1" smtClean="0"/>
              <a:t>By-pass</a:t>
            </a:r>
            <a:r>
              <a:rPr lang="fi-FI" dirty="0" smtClean="0"/>
              <a:t> of </a:t>
            </a:r>
            <a:r>
              <a:rPr lang="fi-FI" dirty="0" err="1" smtClean="0"/>
              <a:t>first-pass</a:t>
            </a:r>
            <a:r>
              <a:rPr lang="fi-FI" dirty="0" smtClean="0"/>
              <a:t> </a:t>
            </a:r>
            <a:r>
              <a:rPr lang="fi-FI" dirty="0" err="1" smtClean="0"/>
              <a:t>metabolism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cause</a:t>
            </a:r>
            <a:r>
              <a:rPr lang="fi-FI" dirty="0" smtClean="0"/>
              <a:t> </a:t>
            </a:r>
            <a:r>
              <a:rPr lang="fi-FI" dirty="0" err="1" smtClean="0"/>
              <a:t>drastic</a:t>
            </a:r>
            <a:r>
              <a:rPr lang="fi-FI" dirty="0" smtClean="0"/>
              <a:t> </a:t>
            </a:r>
            <a:r>
              <a:rPr lang="fi-FI" dirty="0" err="1" smtClean="0"/>
              <a:t>increase</a:t>
            </a:r>
            <a:r>
              <a:rPr lang="fi-FI" dirty="0" smtClean="0"/>
              <a:t> in </a:t>
            </a:r>
            <a:r>
              <a:rPr lang="fi-FI" dirty="0" err="1" smtClean="0"/>
              <a:t>drug</a:t>
            </a:r>
            <a:r>
              <a:rPr lang="fi-FI" dirty="0" smtClean="0"/>
              <a:t> </a:t>
            </a:r>
            <a:r>
              <a:rPr lang="fi-FI" dirty="0" err="1" smtClean="0"/>
              <a:t>exposure</a:t>
            </a:r>
            <a:r>
              <a:rPr lang="fi-FI" dirty="0" smtClean="0"/>
              <a:t> </a:t>
            </a:r>
            <a:r>
              <a:rPr lang="fi-FI" dirty="0" err="1" smtClean="0"/>
              <a:t>after</a:t>
            </a:r>
            <a:r>
              <a:rPr lang="fi-FI" dirty="0" smtClean="0"/>
              <a:t> </a:t>
            </a:r>
            <a:r>
              <a:rPr lang="fi-FI" dirty="0" err="1" smtClean="0"/>
              <a:t>p.o</a:t>
            </a:r>
            <a:r>
              <a:rPr lang="fi-FI" dirty="0" smtClean="0"/>
              <a:t>. </a:t>
            </a:r>
            <a:r>
              <a:rPr lang="fi-FI" dirty="0" err="1" smtClean="0"/>
              <a:t>dosing</a:t>
            </a:r>
            <a:endParaRPr lang="fi-FI" dirty="0" smtClean="0"/>
          </a:p>
          <a:p>
            <a:pPr lvl="2"/>
            <a:r>
              <a:rPr lang="fi-FI" dirty="0" err="1" smtClean="0"/>
              <a:t>tizanidine</a:t>
            </a:r>
            <a:r>
              <a:rPr lang="fi-FI" dirty="0" smtClean="0"/>
              <a:t>, </a:t>
            </a:r>
            <a:r>
              <a:rPr lang="fi-FI" dirty="0" err="1" smtClean="0"/>
              <a:t>agomelatin</a:t>
            </a:r>
            <a:r>
              <a:rPr lang="fi-FI" dirty="0" smtClean="0"/>
              <a:t>, </a:t>
            </a:r>
            <a:r>
              <a:rPr lang="fi-FI" dirty="0" err="1" smtClean="0"/>
              <a:t>statins</a:t>
            </a:r>
            <a:endParaRPr lang="fi-FI" dirty="0" smtClean="0"/>
          </a:p>
          <a:p>
            <a:pPr marL="514350" indent="-457200"/>
            <a:r>
              <a:rPr lang="fi-FI" dirty="0" err="1" smtClean="0"/>
              <a:t>Excretion</a:t>
            </a:r>
            <a:r>
              <a:rPr lang="fi-FI" dirty="0" smtClean="0"/>
              <a:t> to the bile (</a:t>
            </a:r>
            <a:r>
              <a:rPr lang="fi-FI" dirty="0" err="1" smtClean="0"/>
              <a:t>cholestasis</a:t>
            </a:r>
            <a:r>
              <a:rPr lang="fi-FI" dirty="0" smtClean="0"/>
              <a:t>)</a:t>
            </a:r>
            <a:endParaRPr lang="fi-FI" dirty="0"/>
          </a:p>
          <a:p>
            <a:pPr marL="914400" lvl="1" indent="-457200"/>
            <a:r>
              <a:rPr lang="fi-FI" dirty="0" err="1" smtClean="0"/>
              <a:t>Intrahepatic</a:t>
            </a:r>
            <a:r>
              <a:rPr lang="fi-FI" dirty="0" smtClean="0"/>
              <a:t> (common in </a:t>
            </a:r>
            <a:r>
              <a:rPr lang="fi-FI" dirty="0" err="1" smtClean="0"/>
              <a:t>chirrosis</a:t>
            </a:r>
            <a:r>
              <a:rPr lang="fi-FI" dirty="0" smtClean="0"/>
              <a:t>) </a:t>
            </a:r>
            <a:r>
              <a:rPr lang="fi-FI" dirty="0" smtClean="0"/>
              <a:t>– </a:t>
            </a:r>
            <a:r>
              <a:rPr lang="fi-FI" dirty="0" err="1" smtClean="0"/>
              <a:t>reduced</a:t>
            </a:r>
            <a:r>
              <a:rPr lang="fi-FI" dirty="0" smtClean="0"/>
              <a:t> </a:t>
            </a:r>
            <a:r>
              <a:rPr lang="fi-FI" dirty="0" err="1" smtClean="0"/>
              <a:t>excretion</a:t>
            </a:r>
            <a:r>
              <a:rPr lang="fi-FI" dirty="0" smtClean="0"/>
              <a:t> </a:t>
            </a:r>
            <a:r>
              <a:rPr lang="fi-FI" dirty="0" smtClean="0"/>
              <a:t>(</a:t>
            </a:r>
            <a:r>
              <a:rPr lang="fi-FI" dirty="0" err="1" smtClean="0"/>
              <a:t>e.g</a:t>
            </a:r>
            <a:r>
              <a:rPr lang="fi-FI" dirty="0" smtClean="0"/>
              <a:t>. </a:t>
            </a:r>
            <a:r>
              <a:rPr lang="fi-FI" dirty="0" err="1" smtClean="0"/>
              <a:t>telmisartan</a:t>
            </a:r>
            <a:r>
              <a:rPr lang="fi-FI" dirty="0" smtClean="0"/>
              <a:t>)</a:t>
            </a:r>
            <a:endParaRPr lang="fi-FI" dirty="0"/>
          </a:p>
          <a:p>
            <a:pPr marL="914400" lvl="1" indent="-457200"/>
            <a:r>
              <a:rPr lang="fi-FI" dirty="0" err="1" smtClean="0"/>
              <a:t>Extrahepatic</a:t>
            </a:r>
            <a:r>
              <a:rPr lang="fi-FI" dirty="0" smtClean="0"/>
              <a:t> –</a:t>
            </a:r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little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r>
              <a:rPr lang="fi-FI" dirty="0" smtClean="0"/>
              <a:t> </a:t>
            </a:r>
            <a:r>
              <a:rPr lang="fi-FI" dirty="0" err="1" smtClean="0"/>
              <a:t>available</a:t>
            </a:r>
            <a:endParaRPr lang="fi-FI" dirty="0" smtClean="0"/>
          </a:p>
          <a:p>
            <a:pPr marL="400050"/>
            <a:r>
              <a:rPr lang="fi-FI" dirty="0" err="1" smtClean="0"/>
              <a:t>Reduced</a:t>
            </a:r>
            <a:r>
              <a:rPr lang="fi-FI" dirty="0" smtClean="0"/>
              <a:t> </a:t>
            </a:r>
            <a:r>
              <a:rPr lang="fi-FI" dirty="0" err="1" smtClean="0"/>
              <a:t>binding</a:t>
            </a:r>
            <a:r>
              <a:rPr lang="fi-FI" dirty="0" smtClean="0"/>
              <a:t> to plasma albumin</a:t>
            </a:r>
            <a:endParaRPr lang="fi-FI" dirty="0" smtClean="0"/>
          </a:p>
          <a:p>
            <a:pPr lvl="2"/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drug-specific</a:t>
            </a:r>
            <a:r>
              <a:rPr lang="fi-FI" dirty="0" smtClean="0"/>
              <a:t> –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drugs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affected</a:t>
            </a:r>
            <a:r>
              <a:rPr lang="fi-FI" dirty="0" smtClean="0"/>
              <a:t>, </a:t>
            </a:r>
            <a:r>
              <a:rPr lang="fi-FI" dirty="0" err="1" smtClean="0"/>
              <a:t>most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endParaRPr lang="fi-FI" dirty="0"/>
          </a:p>
        </p:txBody>
      </p:sp>
      <p:pic>
        <p:nvPicPr>
          <p:cNvPr id="4" name="Picture 2" descr="C:\Users\Kari\Desktop\heparbase_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366" y="6309320"/>
            <a:ext cx="1260414" cy="43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68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Hepatorenal</a:t>
            </a:r>
            <a:r>
              <a:rPr lang="fi-FI" dirty="0" smtClean="0"/>
              <a:t> </a:t>
            </a:r>
            <a:r>
              <a:rPr lang="fi-FI" dirty="0" err="1" smtClean="0"/>
              <a:t>syndrome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112568"/>
          </a:xfrm>
        </p:spPr>
        <p:txBody>
          <a:bodyPr>
            <a:normAutofit fontScale="85000" lnSpcReduction="20000"/>
          </a:bodyPr>
          <a:lstStyle/>
          <a:p>
            <a:r>
              <a:rPr lang="fi-FI" dirty="0" err="1" smtClean="0"/>
              <a:t>Rapidly</a:t>
            </a:r>
            <a:r>
              <a:rPr lang="fi-FI" dirty="0" smtClean="0"/>
              <a:t> </a:t>
            </a:r>
            <a:r>
              <a:rPr lang="fi-FI" dirty="0" smtClean="0"/>
              <a:t>(2 </a:t>
            </a:r>
            <a:r>
              <a:rPr lang="fi-FI" dirty="0" err="1" smtClean="0"/>
              <a:t>weeks</a:t>
            </a:r>
            <a:r>
              <a:rPr lang="fi-FI" dirty="0" smtClean="0"/>
              <a:t>)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slowly</a:t>
            </a:r>
            <a:r>
              <a:rPr lang="fi-FI" dirty="0" smtClean="0"/>
              <a:t> </a:t>
            </a:r>
            <a:r>
              <a:rPr lang="fi-FI" dirty="0" err="1" smtClean="0"/>
              <a:t>progrediating</a:t>
            </a:r>
            <a:r>
              <a:rPr lang="fi-FI" dirty="0" smtClean="0"/>
              <a:t> </a:t>
            </a:r>
            <a:r>
              <a:rPr lang="fi-FI" dirty="0" err="1" smtClean="0"/>
              <a:t>forms</a:t>
            </a:r>
            <a:endParaRPr lang="fi-FI" dirty="0" smtClean="0"/>
          </a:p>
          <a:p>
            <a:pPr lvl="2"/>
            <a:r>
              <a:rPr lang="fi-FI" dirty="0" smtClean="0"/>
              <a:t>General </a:t>
            </a:r>
            <a:r>
              <a:rPr lang="fi-FI" dirty="0" err="1" smtClean="0"/>
              <a:t>mechanism</a:t>
            </a:r>
            <a:r>
              <a:rPr lang="fi-FI" dirty="0" smtClean="0"/>
              <a:t>: </a:t>
            </a:r>
            <a:r>
              <a:rPr lang="fi-FI" dirty="0" err="1" smtClean="0"/>
              <a:t>reduced</a:t>
            </a:r>
            <a:r>
              <a:rPr lang="fi-FI" dirty="0" smtClean="0"/>
              <a:t> </a:t>
            </a:r>
            <a:r>
              <a:rPr lang="fi-FI" dirty="0" err="1" smtClean="0"/>
              <a:t>systemic</a:t>
            </a:r>
            <a:r>
              <a:rPr lang="fi-FI" dirty="0" smtClean="0"/>
              <a:t> </a:t>
            </a:r>
            <a:r>
              <a:rPr lang="fi-FI" dirty="0" err="1" smtClean="0"/>
              <a:t>arterial</a:t>
            </a:r>
            <a:r>
              <a:rPr lang="fi-FI" dirty="0" smtClean="0"/>
              <a:t> </a:t>
            </a:r>
            <a:r>
              <a:rPr lang="fi-FI" dirty="0" err="1" smtClean="0"/>
              <a:t>resistance</a:t>
            </a:r>
            <a:r>
              <a:rPr lang="fi-FI" dirty="0" smtClean="0"/>
              <a:t> </a:t>
            </a:r>
            <a:r>
              <a:rPr lang="fi-FI" dirty="0" err="1" smtClean="0"/>
              <a:t>due</a:t>
            </a:r>
            <a:r>
              <a:rPr lang="fi-FI" dirty="0" smtClean="0"/>
              <a:t> to </a:t>
            </a:r>
            <a:r>
              <a:rPr lang="fi-FI" dirty="0" err="1" smtClean="0"/>
              <a:t>portal</a:t>
            </a:r>
            <a:r>
              <a:rPr lang="fi-FI" dirty="0" smtClean="0"/>
              <a:t> hypertension </a:t>
            </a:r>
            <a:r>
              <a:rPr lang="fi-FI" dirty="0" err="1" smtClean="0"/>
              <a:t>which</a:t>
            </a:r>
            <a:r>
              <a:rPr lang="fi-FI" dirty="0" smtClean="0"/>
              <a:t> </a:t>
            </a:r>
            <a:r>
              <a:rPr lang="fi-FI" dirty="0" err="1" smtClean="0"/>
              <a:t>cannot</a:t>
            </a:r>
            <a:r>
              <a:rPr lang="fi-FI" dirty="0" smtClean="0"/>
              <a:t> </a:t>
            </a:r>
            <a:r>
              <a:rPr lang="fi-FI" dirty="0" err="1" smtClean="0"/>
              <a:t>compensated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/>
              <a:t> </a:t>
            </a:r>
            <a:r>
              <a:rPr lang="fi-FI" dirty="0" err="1" smtClean="0"/>
              <a:t>increased</a:t>
            </a:r>
            <a:r>
              <a:rPr lang="fi-FI" dirty="0" smtClean="0"/>
              <a:t> </a:t>
            </a:r>
            <a:r>
              <a:rPr lang="fi-FI" dirty="0" err="1"/>
              <a:t>cardiac</a:t>
            </a:r>
            <a:r>
              <a:rPr lang="fi-FI" dirty="0"/>
              <a:t> </a:t>
            </a:r>
            <a:r>
              <a:rPr lang="fi-FI" dirty="0" err="1"/>
              <a:t>minute</a:t>
            </a:r>
            <a:r>
              <a:rPr lang="fi-FI" dirty="0"/>
              <a:t> </a:t>
            </a:r>
            <a:r>
              <a:rPr lang="fi-FI" dirty="0" err="1"/>
              <a:t>volume</a:t>
            </a:r>
            <a:r>
              <a:rPr lang="fi-FI" dirty="0"/>
              <a:t> </a:t>
            </a:r>
            <a:r>
              <a:rPr lang="fi-FI" dirty="0" smtClean="0">
                <a:sym typeface="Wingdings" pitchFamily="2" charset="2"/>
              </a:rPr>
              <a:t> </a:t>
            </a:r>
            <a:r>
              <a:rPr lang="fi-FI" dirty="0" err="1" smtClean="0">
                <a:sym typeface="Wingdings" pitchFamily="2" charset="2"/>
              </a:rPr>
              <a:t>hypoperfusion</a:t>
            </a:r>
            <a:r>
              <a:rPr lang="fi-FI" dirty="0" smtClean="0">
                <a:sym typeface="Wingdings" pitchFamily="2" charset="2"/>
              </a:rPr>
              <a:t> of </a:t>
            </a:r>
            <a:r>
              <a:rPr lang="fi-FI" dirty="0" err="1" smtClean="0">
                <a:sym typeface="Wingdings" pitchFamily="2" charset="2"/>
              </a:rPr>
              <a:t>kidneys</a:t>
            </a:r>
            <a:r>
              <a:rPr lang="fi-FI" dirty="0" smtClean="0">
                <a:sym typeface="Wingdings" pitchFamily="2" charset="2"/>
              </a:rPr>
              <a:t>, </a:t>
            </a:r>
            <a:r>
              <a:rPr lang="fi-FI" dirty="0" err="1" smtClean="0">
                <a:sym typeface="Wingdings" pitchFamily="2" charset="2"/>
              </a:rPr>
              <a:t>reduced</a:t>
            </a:r>
            <a:r>
              <a:rPr lang="fi-FI" dirty="0" smtClean="0">
                <a:sym typeface="Wingdings" pitchFamily="2" charset="2"/>
              </a:rPr>
              <a:t> GFR, </a:t>
            </a:r>
            <a:r>
              <a:rPr lang="fi-FI" dirty="0" err="1" smtClean="0">
                <a:sym typeface="Wingdings" pitchFamily="2" charset="2"/>
              </a:rPr>
              <a:t>activation</a:t>
            </a:r>
            <a:r>
              <a:rPr lang="fi-FI" dirty="0" smtClean="0">
                <a:sym typeface="Wingdings" pitchFamily="2" charset="2"/>
              </a:rPr>
              <a:t> of </a:t>
            </a:r>
            <a:r>
              <a:rPr lang="fi-FI" dirty="0" smtClean="0"/>
              <a:t>RAAS +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vasoconstrictive</a:t>
            </a:r>
            <a:r>
              <a:rPr lang="fi-FI" dirty="0" smtClean="0"/>
              <a:t> </a:t>
            </a:r>
            <a:r>
              <a:rPr lang="fi-FI" dirty="0" err="1" smtClean="0"/>
              <a:t>compensatory</a:t>
            </a:r>
            <a:r>
              <a:rPr lang="fi-FI" dirty="0" smtClean="0"/>
              <a:t> </a:t>
            </a:r>
            <a:r>
              <a:rPr lang="fi-FI" dirty="0" err="1" smtClean="0"/>
              <a:t>mechanisms</a:t>
            </a:r>
            <a:endParaRPr lang="fi-FI" dirty="0" smtClean="0"/>
          </a:p>
          <a:p>
            <a:pPr lvl="3"/>
            <a:r>
              <a:rPr lang="fi-FI" dirty="0" smtClean="0">
                <a:solidFill>
                  <a:srgbClr val="FF0000"/>
                </a:solidFill>
              </a:rPr>
              <a:t>In </a:t>
            </a:r>
            <a:r>
              <a:rPr lang="fi-FI" dirty="0" err="1" smtClean="0">
                <a:solidFill>
                  <a:srgbClr val="FF0000"/>
                </a:solidFill>
              </a:rPr>
              <a:t>severe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hepatic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impairment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drugs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inhibiting</a:t>
            </a:r>
            <a:r>
              <a:rPr lang="fi-FI" dirty="0" smtClean="0">
                <a:solidFill>
                  <a:srgbClr val="FF0000"/>
                </a:solidFill>
              </a:rPr>
              <a:t> RAAS </a:t>
            </a:r>
            <a:r>
              <a:rPr lang="fi-FI" dirty="0" err="1" smtClean="0">
                <a:solidFill>
                  <a:srgbClr val="FF0000"/>
                </a:solidFill>
              </a:rPr>
              <a:t>can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have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drastic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hypotensive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err="1" smtClean="0">
                <a:solidFill>
                  <a:srgbClr val="FF0000"/>
                </a:solidFill>
              </a:rPr>
              <a:t>effect</a:t>
            </a:r>
            <a:endParaRPr lang="fi-FI" dirty="0" smtClean="0">
              <a:solidFill>
                <a:srgbClr val="FF0000"/>
              </a:solidFill>
            </a:endParaRPr>
          </a:p>
          <a:p>
            <a:r>
              <a:rPr lang="fi-FI" dirty="0" smtClean="0"/>
              <a:t>Common </a:t>
            </a:r>
            <a:r>
              <a:rPr lang="fi-FI" dirty="0" err="1" smtClean="0"/>
              <a:t>when</a:t>
            </a:r>
            <a:r>
              <a:rPr lang="fi-FI" dirty="0" smtClean="0"/>
              <a:t> the </a:t>
            </a:r>
            <a:r>
              <a:rPr lang="fi-FI" dirty="0" err="1" smtClean="0"/>
              <a:t>liver</a:t>
            </a:r>
            <a:r>
              <a:rPr lang="fi-FI" dirty="0" smtClean="0"/>
              <a:t> </a:t>
            </a:r>
            <a:r>
              <a:rPr lang="fi-FI" dirty="0" err="1" smtClean="0"/>
              <a:t>diease</a:t>
            </a:r>
            <a:r>
              <a:rPr lang="fi-FI" dirty="0" smtClean="0"/>
              <a:t> is </a:t>
            </a:r>
            <a:r>
              <a:rPr lang="fi-FI" dirty="0" err="1" smtClean="0"/>
              <a:t>associated</a:t>
            </a:r>
            <a:r>
              <a:rPr lang="fi-FI" dirty="0" smtClean="0"/>
              <a:t> with </a:t>
            </a:r>
            <a:r>
              <a:rPr lang="fi-FI" dirty="0" err="1" smtClean="0"/>
              <a:t>ascites</a:t>
            </a:r>
            <a:r>
              <a:rPr lang="fi-FI" dirty="0" smtClean="0"/>
              <a:t>, </a:t>
            </a:r>
            <a:r>
              <a:rPr lang="fi-FI" dirty="0" err="1" smtClean="0"/>
              <a:t>uncommon</a:t>
            </a:r>
            <a:r>
              <a:rPr lang="fi-FI" dirty="0" smtClean="0"/>
              <a:t> </a:t>
            </a:r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there</a:t>
            </a:r>
            <a:r>
              <a:rPr lang="fi-FI" dirty="0" smtClean="0"/>
              <a:t> is no </a:t>
            </a:r>
            <a:r>
              <a:rPr lang="fi-FI" dirty="0" err="1" smtClean="0"/>
              <a:t>ascites</a:t>
            </a:r>
            <a:r>
              <a:rPr lang="fi-FI" dirty="0" smtClean="0"/>
              <a:t> </a:t>
            </a:r>
            <a:r>
              <a:rPr lang="fi-FI" dirty="0" smtClean="0"/>
              <a:t>(</a:t>
            </a:r>
            <a:r>
              <a:rPr lang="fi-FI" dirty="0" err="1" smtClean="0"/>
              <a:t>Child-Pugh</a:t>
            </a:r>
            <a:r>
              <a:rPr lang="fi-FI" dirty="0" smtClean="0"/>
              <a:t> C)</a:t>
            </a:r>
          </a:p>
          <a:p>
            <a:r>
              <a:rPr lang="fi-FI" dirty="0" smtClean="0"/>
              <a:t>In </a:t>
            </a:r>
            <a:r>
              <a:rPr lang="fi-FI" dirty="0" err="1" smtClean="0"/>
              <a:t>chirrotic</a:t>
            </a:r>
            <a:r>
              <a:rPr lang="fi-FI" dirty="0" smtClean="0"/>
              <a:t> </a:t>
            </a:r>
            <a:r>
              <a:rPr lang="fi-FI" dirty="0" err="1" smtClean="0"/>
              <a:t>patients</a:t>
            </a:r>
            <a:r>
              <a:rPr lang="fi-FI" dirty="0" smtClean="0"/>
              <a:t> </a:t>
            </a:r>
            <a:r>
              <a:rPr lang="fi-FI" dirty="0" err="1" smtClean="0"/>
              <a:t>cystatiini</a:t>
            </a:r>
            <a:r>
              <a:rPr lang="fi-FI" dirty="0" smtClean="0"/>
              <a:t> </a:t>
            </a:r>
            <a:r>
              <a:rPr lang="fi-FI" dirty="0" smtClean="0"/>
              <a:t>C </a:t>
            </a:r>
            <a:r>
              <a:rPr lang="fi-FI" dirty="0" smtClean="0"/>
              <a:t>–</a:t>
            </a:r>
            <a:r>
              <a:rPr lang="fi-FI" dirty="0" err="1" smtClean="0"/>
              <a:t>based</a:t>
            </a:r>
            <a:r>
              <a:rPr lang="fi-FI" dirty="0" smtClean="0"/>
              <a:t> </a:t>
            </a:r>
            <a:r>
              <a:rPr lang="fi-FI" dirty="0" err="1" smtClean="0"/>
              <a:t>eGFR</a:t>
            </a:r>
            <a:r>
              <a:rPr lang="fi-FI" dirty="0" smtClean="0"/>
              <a:t>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accurate</a:t>
            </a:r>
            <a:r>
              <a:rPr lang="fi-FI" dirty="0" smtClean="0"/>
              <a:t> </a:t>
            </a:r>
            <a:r>
              <a:rPr lang="fi-FI" dirty="0" err="1" smtClean="0"/>
              <a:t>than</a:t>
            </a:r>
            <a:r>
              <a:rPr lang="fi-FI" dirty="0" smtClean="0"/>
              <a:t> </a:t>
            </a:r>
            <a:r>
              <a:rPr lang="fi-FI" dirty="0" err="1" smtClean="0"/>
              <a:t>one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on </a:t>
            </a:r>
            <a:r>
              <a:rPr lang="fi-FI" dirty="0" err="1" smtClean="0"/>
              <a:t>serum</a:t>
            </a:r>
            <a:r>
              <a:rPr lang="fi-FI" dirty="0" smtClean="0"/>
              <a:t> </a:t>
            </a:r>
            <a:r>
              <a:rPr lang="fi-FI" dirty="0" err="1" smtClean="0"/>
              <a:t>creatinine</a:t>
            </a:r>
            <a:endParaRPr lang="fi-FI" dirty="0" smtClean="0"/>
          </a:p>
          <a:p>
            <a:pPr lvl="2"/>
            <a:r>
              <a:rPr lang="fi-FI" dirty="0" err="1" smtClean="0"/>
              <a:t>Creatinine</a:t>
            </a:r>
            <a:r>
              <a:rPr lang="fi-FI" dirty="0" smtClean="0"/>
              <a:t> </a:t>
            </a:r>
            <a:r>
              <a:rPr lang="fi-FI" dirty="0" err="1" smtClean="0"/>
              <a:t>synthesis</a:t>
            </a:r>
            <a:r>
              <a:rPr lang="fi-FI" dirty="0" smtClean="0"/>
              <a:t> is </a:t>
            </a:r>
            <a:r>
              <a:rPr lang="fi-FI" dirty="0" err="1" smtClean="0"/>
              <a:t>reduced</a:t>
            </a:r>
            <a:r>
              <a:rPr lang="fi-FI" dirty="0" smtClean="0"/>
              <a:t> in </a:t>
            </a:r>
            <a:r>
              <a:rPr lang="fi-FI" dirty="0" err="1" smtClean="0"/>
              <a:t>chirrosis</a:t>
            </a:r>
            <a:r>
              <a:rPr lang="fi-FI" dirty="0" smtClean="0"/>
              <a:t>, </a:t>
            </a:r>
            <a:r>
              <a:rPr lang="fi-FI" dirty="0" err="1" smtClean="0"/>
              <a:t>partly</a:t>
            </a:r>
            <a:r>
              <a:rPr lang="fi-FI" dirty="0" smtClean="0"/>
              <a:t> </a:t>
            </a:r>
            <a:r>
              <a:rPr lang="fi-FI" dirty="0" err="1" smtClean="0"/>
              <a:t>due</a:t>
            </a:r>
            <a:r>
              <a:rPr lang="fi-FI" dirty="0" smtClean="0"/>
              <a:t> to </a:t>
            </a:r>
            <a:r>
              <a:rPr lang="fi-FI" dirty="0" err="1" smtClean="0"/>
              <a:t>reduced</a:t>
            </a:r>
            <a:r>
              <a:rPr lang="fi-FI" dirty="0" smtClean="0"/>
              <a:t> </a:t>
            </a:r>
            <a:r>
              <a:rPr lang="fi-FI" dirty="0" err="1" smtClean="0"/>
              <a:t>muscle</a:t>
            </a:r>
            <a:r>
              <a:rPr lang="fi-FI" dirty="0" smtClean="0"/>
              <a:t> </a:t>
            </a:r>
            <a:r>
              <a:rPr lang="fi-FI" dirty="0" err="1" smtClean="0"/>
              <a:t>mass</a:t>
            </a:r>
            <a:endParaRPr lang="fi-FI" dirty="0" smtClean="0"/>
          </a:p>
          <a:p>
            <a:r>
              <a:rPr lang="fi-FI" dirty="0" err="1" smtClean="0"/>
              <a:t>eGFR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estimated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smtClean="0"/>
              <a:t>CKD-EPI </a:t>
            </a:r>
            <a:r>
              <a:rPr lang="fi-FI" dirty="0" err="1" smtClean="0"/>
              <a:t>or</a:t>
            </a:r>
            <a:r>
              <a:rPr lang="fi-FI" dirty="0" smtClean="0"/>
              <a:t> MDRD</a:t>
            </a:r>
            <a:endParaRPr lang="fi-FI" dirty="0" smtClean="0"/>
          </a:p>
          <a:p>
            <a:r>
              <a:rPr lang="fi-FI" dirty="0" err="1" smtClean="0"/>
              <a:t>Significant</a:t>
            </a:r>
            <a:r>
              <a:rPr lang="fi-FI" dirty="0" smtClean="0"/>
              <a:t> </a:t>
            </a:r>
            <a:r>
              <a:rPr lang="fi-FI" dirty="0" err="1" smtClean="0"/>
              <a:t>source</a:t>
            </a:r>
            <a:r>
              <a:rPr lang="fi-FI" dirty="0" smtClean="0"/>
              <a:t> of </a:t>
            </a:r>
            <a:r>
              <a:rPr lang="fi-FI" dirty="0" err="1" smtClean="0"/>
              <a:t>bias</a:t>
            </a:r>
            <a:r>
              <a:rPr lang="fi-FI" dirty="0" smtClean="0"/>
              <a:t> in </a:t>
            </a:r>
            <a:r>
              <a:rPr lang="fi-FI" dirty="0" err="1" smtClean="0"/>
              <a:t>pharmacokinetic</a:t>
            </a:r>
            <a:r>
              <a:rPr lang="fi-FI" dirty="0" smtClean="0"/>
              <a:t> </a:t>
            </a:r>
            <a:r>
              <a:rPr lang="fi-FI" dirty="0" err="1" smtClean="0"/>
              <a:t>studies</a:t>
            </a:r>
            <a:r>
              <a:rPr lang="fi-FI" dirty="0" smtClean="0"/>
              <a:t> in </a:t>
            </a:r>
            <a:r>
              <a:rPr lang="fi-FI" dirty="0" err="1" smtClean="0"/>
              <a:t>severe</a:t>
            </a:r>
            <a:r>
              <a:rPr lang="fi-FI" dirty="0" smtClean="0"/>
              <a:t> </a:t>
            </a:r>
            <a:r>
              <a:rPr lang="fi-FI" dirty="0" err="1" smtClean="0"/>
              <a:t>hepatic</a:t>
            </a:r>
            <a:r>
              <a:rPr lang="fi-FI" dirty="0" smtClean="0"/>
              <a:t> </a:t>
            </a:r>
            <a:r>
              <a:rPr lang="fi-FI" dirty="0" err="1" smtClean="0"/>
              <a:t>impairment</a:t>
            </a:r>
            <a:r>
              <a:rPr lang="fi-FI" dirty="0" smtClean="0"/>
              <a:t> (</a:t>
            </a:r>
            <a:r>
              <a:rPr lang="fi-FI" dirty="0" err="1" smtClean="0"/>
              <a:t>Child-Pugh</a:t>
            </a:r>
            <a:r>
              <a:rPr lang="fi-FI" dirty="0" smtClean="0"/>
              <a:t> C)</a:t>
            </a:r>
            <a:endParaRPr lang="fi-FI" dirty="0" smtClean="0"/>
          </a:p>
          <a:p>
            <a:endParaRPr lang="fi-FI" dirty="0"/>
          </a:p>
        </p:txBody>
      </p:sp>
      <p:pic>
        <p:nvPicPr>
          <p:cNvPr id="4" name="Picture 2" descr="C:\Users\Kari\Desktop\heparbase_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366" y="6309320"/>
            <a:ext cx="1260414" cy="43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76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Case </a:t>
            </a:r>
            <a:r>
              <a:rPr lang="fi-FI" dirty="0" err="1" smtClean="0"/>
              <a:t>bisoprolol</a:t>
            </a:r>
            <a:endParaRPr lang="fi-FI" dirty="0"/>
          </a:p>
        </p:txBody>
      </p:sp>
      <p:sp>
        <p:nvSpPr>
          <p:cNvPr id="8" name="Suorakulmio 7"/>
          <p:cNvSpPr/>
          <p:nvPr/>
        </p:nvSpPr>
        <p:spPr>
          <a:xfrm>
            <a:off x="2987824" y="1844824"/>
            <a:ext cx="3240360" cy="93610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Total </a:t>
            </a:r>
            <a:r>
              <a:rPr lang="fi-FI" sz="2400" dirty="0" err="1" smtClean="0">
                <a:solidFill>
                  <a:schemeClr val="tx1"/>
                </a:solidFill>
              </a:rPr>
              <a:t>clearance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1187624" y="4578102"/>
            <a:ext cx="3411822" cy="93610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50% </a:t>
            </a:r>
            <a:r>
              <a:rPr lang="fi-FI" sz="2400" dirty="0" err="1" smtClean="0">
                <a:solidFill>
                  <a:schemeClr val="tx1"/>
                </a:solidFill>
              </a:rPr>
              <a:t>renal</a:t>
            </a:r>
            <a:r>
              <a:rPr lang="fi-FI" sz="2400" dirty="0" smtClean="0">
                <a:solidFill>
                  <a:schemeClr val="tx1"/>
                </a:solidFill>
              </a:rPr>
              <a:t> </a:t>
            </a:r>
            <a:r>
              <a:rPr lang="fi-FI" sz="2400" dirty="0" err="1" smtClean="0">
                <a:solidFill>
                  <a:schemeClr val="tx1"/>
                </a:solidFill>
              </a:rPr>
              <a:t>clearance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4912804" y="4581128"/>
            <a:ext cx="3403612" cy="93610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50% </a:t>
            </a:r>
            <a:r>
              <a:rPr lang="fi-FI" sz="2400" dirty="0" err="1" smtClean="0">
                <a:solidFill>
                  <a:schemeClr val="tx1"/>
                </a:solidFill>
              </a:rPr>
              <a:t>metabolic</a:t>
            </a:r>
            <a:r>
              <a:rPr lang="fi-FI" sz="2400" dirty="0" smtClean="0">
                <a:solidFill>
                  <a:schemeClr val="tx1"/>
                </a:solidFill>
              </a:rPr>
              <a:t> </a:t>
            </a:r>
            <a:r>
              <a:rPr lang="fi-FI" sz="2400" dirty="0" err="1" smtClean="0">
                <a:solidFill>
                  <a:schemeClr val="tx1"/>
                </a:solidFill>
              </a:rPr>
              <a:t>clearance</a:t>
            </a:r>
            <a:endParaRPr lang="fi-FI" sz="2400" dirty="0">
              <a:solidFill>
                <a:schemeClr val="tx1"/>
              </a:solidFill>
            </a:endParaRPr>
          </a:p>
        </p:txBody>
      </p:sp>
      <p:cxnSp>
        <p:nvCxnSpPr>
          <p:cNvPr id="12" name="Suora yhdysviiva 11"/>
          <p:cNvCxnSpPr/>
          <p:nvPr/>
        </p:nvCxnSpPr>
        <p:spPr>
          <a:xfrm flipH="1">
            <a:off x="2893535" y="2996952"/>
            <a:ext cx="1318425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/>
          <p:nvPr/>
        </p:nvCxnSpPr>
        <p:spPr>
          <a:xfrm>
            <a:off x="5292080" y="2996952"/>
            <a:ext cx="1224136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Kertaa 14"/>
          <p:cNvSpPr/>
          <p:nvPr/>
        </p:nvSpPr>
        <p:spPr>
          <a:xfrm>
            <a:off x="5598114" y="3356992"/>
            <a:ext cx="612068" cy="64807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Kehänuoli 16"/>
          <p:cNvSpPr/>
          <p:nvPr/>
        </p:nvSpPr>
        <p:spPr>
          <a:xfrm flipH="1">
            <a:off x="4277866" y="3191824"/>
            <a:ext cx="991344" cy="978408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18" name="Tekstiruutu 17"/>
          <p:cNvSpPr txBox="1"/>
          <p:nvPr/>
        </p:nvSpPr>
        <p:spPr>
          <a:xfrm>
            <a:off x="3458516" y="3800900"/>
            <a:ext cx="15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C</a:t>
            </a:r>
            <a:r>
              <a:rPr lang="fi-FI" dirty="0" err="1" smtClean="0"/>
              <a:t>ompensation</a:t>
            </a:r>
            <a:endParaRPr lang="fi-FI" dirty="0"/>
          </a:p>
        </p:txBody>
      </p:sp>
      <p:sp>
        <p:nvSpPr>
          <p:cNvPr id="19" name="Tekstiruutu 18"/>
          <p:cNvSpPr txBox="1"/>
          <p:nvPr/>
        </p:nvSpPr>
        <p:spPr>
          <a:xfrm>
            <a:off x="3336349" y="5795971"/>
            <a:ext cx="2874377" cy="8309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i-FI" sz="2400" dirty="0" smtClean="0"/>
              <a:t>Total </a:t>
            </a:r>
            <a:r>
              <a:rPr lang="fi-FI" sz="2400" dirty="0" err="1" smtClean="0"/>
              <a:t>clearance</a:t>
            </a:r>
            <a:r>
              <a:rPr lang="fi-FI" sz="2400" dirty="0" smtClean="0"/>
              <a:t> </a:t>
            </a:r>
            <a:r>
              <a:rPr lang="fi-FI" sz="2400" dirty="0" err="1" smtClean="0"/>
              <a:t>little</a:t>
            </a:r>
            <a:r>
              <a:rPr lang="fi-FI" sz="2400" dirty="0" smtClean="0"/>
              <a:t>/ </a:t>
            </a:r>
            <a:endParaRPr lang="fi-FI" sz="2400" dirty="0" smtClean="0"/>
          </a:p>
          <a:p>
            <a:pPr algn="ctr"/>
            <a:r>
              <a:rPr lang="fi-FI" sz="2400" dirty="0" err="1"/>
              <a:t>n</a:t>
            </a:r>
            <a:r>
              <a:rPr lang="fi-FI" sz="2400" dirty="0" err="1" smtClean="0"/>
              <a:t>ot</a:t>
            </a:r>
            <a:r>
              <a:rPr lang="fi-FI" sz="2400" dirty="0" smtClean="0"/>
              <a:t> </a:t>
            </a:r>
            <a:r>
              <a:rPr lang="fi-FI" sz="2400" dirty="0" err="1" smtClean="0"/>
              <a:t>affected</a:t>
            </a:r>
            <a:endParaRPr lang="fi-FI" sz="2400" dirty="0"/>
          </a:p>
        </p:txBody>
      </p:sp>
      <p:pic>
        <p:nvPicPr>
          <p:cNvPr id="13" name="Picture 2" descr="C:\Users\Kari\Desktop\heparbase_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366" y="6309320"/>
            <a:ext cx="1260414" cy="43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08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Case </a:t>
            </a:r>
            <a:r>
              <a:rPr lang="fi-FI" dirty="0" err="1" smtClean="0"/>
              <a:t>bisoprolol</a:t>
            </a:r>
            <a:endParaRPr lang="fi-FI" dirty="0"/>
          </a:p>
        </p:txBody>
      </p:sp>
      <p:sp>
        <p:nvSpPr>
          <p:cNvPr id="8" name="Suorakulmio 7"/>
          <p:cNvSpPr/>
          <p:nvPr/>
        </p:nvSpPr>
        <p:spPr>
          <a:xfrm>
            <a:off x="2987824" y="1844824"/>
            <a:ext cx="3240360" cy="93610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Total </a:t>
            </a:r>
            <a:r>
              <a:rPr lang="fi-FI" sz="2400" dirty="0" err="1" smtClean="0">
                <a:solidFill>
                  <a:schemeClr val="tx1"/>
                </a:solidFill>
              </a:rPr>
              <a:t>clearance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1187624" y="4578102"/>
            <a:ext cx="3411822" cy="93610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50% </a:t>
            </a:r>
            <a:r>
              <a:rPr lang="fi-FI" sz="2400" dirty="0" err="1" smtClean="0">
                <a:solidFill>
                  <a:schemeClr val="tx1"/>
                </a:solidFill>
              </a:rPr>
              <a:t>renal</a:t>
            </a:r>
            <a:r>
              <a:rPr lang="fi-FI" sz="2400" dirty="0" smtClean="0">
                <a:solidFill>
                  <a:schemeClr val="tx1"/>
                </a:solidFill>
              </a:rPr>
              <a:t> </a:t>
            </a:r>
            <a:r>
              <a:rPr lang="fi-FI" sz="2400" dirty="0" err="1" smtClean="0">
                <a:solidFill>
                  <a:schemeClr val="tx1"/>
                </a:solidFill>
              </a:rPr>
              <a:t>clearance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4912804" y="4581128"/>
            <a:ext cx="3403612" cy="93610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50% </a:t>
            </a:r>
            <a:r>
              <a:rPr lang="fi-FI" sz="2400" dirty="0" err="1" smtClean="0">
                <a:solidFill>
                  <a:schemeClr val="tx1"/>
                </a:solidFill>
              </a:rPr>
              <a:t>metabolic</a:t>
            </a:r>
            <a:r>
              <a:rPr lang="fi-FI" sz="2400" dirty="0" smtClean="0">
                <a:solidFill>
                  <a:schemeClr val="tx1"/>
                </a:solidFill>
              </a:rPr>
              <a:t> </a:t>
            </a:r>
            <a:r>
              <a:rPr lang="fi-FI" sz="2400" dirty="0" err="1" smtClean="0">
                <a:solidFill>
                  <a:schemeClr val="tx1"/>
                </a:solidFill>
              </a:rPr>
              <a:t>clearance</a:t>
            </a:r>
            <a:endParaRPr lang="fi-FI" sz="2400" dirty="0">
              <a:solidFill>
                <a:schemeClr val="tx1"/>
              </a:solidFill>
            </a:endParaRPr>
          </a:p>
        </p:txBody>
      </p:sp>
      <p:cxnSp>
        <p:nvCxnSpPr>
          <p:cNvPr id="12" name="Suora yhdysviiva 11"/>
          <p:cNvCxnSpPr/>
          <p:nvPr/>
        </p:nvCxnSpPr>
        <p:spPr>
          <a:xfrm flipH="1">
            <a:off x="2893535" y="2996952"/>
            <a:ext cx="1318425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/>
          <p:nvPr/>
        </p:nvCxnSpPr>
        <p:spPr>
          <a:xfrm>
            <a:off x="5292080" y="2996952"/>
            <a:ext cx="1224136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Kertaa 15"/>
          <p:cNvSpPr/>
          <p:nvPr/>
        </p:nvSpPr>
        <p:spPr>
          <a:xfrm>
            <a:off x="3246713" y="3356992"/>
            <a:ext cx="612068" cy="64807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Kehänuoli 2"/>
          <p:cNvSpPr/>
          <p:nvPr/>
        </p:nvSpPr>
        <p:spPr>
          <a:xfrm>
            <a:off x="4271182" y="3423330"/>
            <a:ext cx="948889" cy="941774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3336349" y="5795971"/>
            <a:ext cx="2874377" cy="8309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i-FI" sz="2400" dirty="0" smtClean="0"/>
              <a:t>Total </a:t>
            </a:r>
            <a:r>
              <a:rPr lang="fi-FI" sz="2400" dirty="0" err="1" smtClean="0"/>
              <a:t>clearance</a:t>
            </a:r>
            <a:r>
              <a:rPr lang="fi-FI" sz="2400" dirty="0" smtClean="0"/>
              <a:t> </a:t>
            </a:r>
            <a:r>
              <a:rPr lang="fi-FI" sz="2400" dirty="0" err="1" smtClean="0"/>
              <a:t>little</a:t>
            </a:r>
            <a:r>
              <a:rPr lang="fi-FI" sz="2400" dirty="0" smtClean="0"/>
              <a:t>/ </a:t>
            </a:r>
            <a:endParaRPr lang="fi-FI" sz="2400" dirty="0" smtClean="0"/>
          </a:p>
          <a:p>
            <a:pPr algn="ctr"/>
            <a:r>
              <a:rPr lang="fi-FI" sz="2400" dirty="0" err="1" smtClean="0"/>
              <a:t>not</a:t>
            </a:r>
            <a:r>
              <a:rPr lang="fi-FI" sz="2400" dirty="0" smtClean="0"/>
              <a:t> </a:t>
            </a:r>
            <a:r>
              <a:rPr lang="fi-FI" sz="2400" dirty="0" err="1" smtClean="0"/>
              <a:t>affected</a:t>
            </a:r>
            <a:r>
              <a:rPr lang="fi-FI" sz="2400" dirty="0" smtClean="0"/>
              <a:t> </a:t>
            </a:r>
            <a:endParaRPr lang="fi-FI" sz="2400" dirty="0"/>
          </a:p>
        </p:txBody>
      </p:sp>
      <p:sp>
        <p:nvSpPr>
          <p:cNvPr id="5" name="Tekstiruutu 4"/>
          <p:cNvSpPr txBox="1"/>
          <p:nvPr/>
        </p:nvSpPr>
        <p:spPr>
          <a:xfrm>
            <a:off x="4773537" y="3995772"/>
            <a:ext cx="1517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c</a:t>
            </a:r>
            <a:r>
              <a:rPr lang="fi-FI" dirty="0" err="1" smtClean="0"/>
              <a:t>ompensation</a:t>
            </a:r>
            <a:endParaRPr lang="fi-FI" dirty="0"/>
          </a:p>
        </p:txBody>
      </p:sp>
      <p:pic>
        <p:nvPicPr>
          <p:cNvPr id="15" name="Picture 2" descr="C:\Users\Kari\Desktop\heparbase_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366" y="6309320"/>
            <a:ext cx="1260414" cy="43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23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Case </a:t>
            </a:r>
            <a:r>
              <a:rPr lang="fi-FI" dirty="0" err="1" smtClean="0"/>
              <a:t>bisoprolol</a:t>
            </a:r>
            <a:endParaRPr lang="fi-FI" dirty="0"/>
          </a:p>
        </p:txBody>
      </p:sp>
      <p:sp>
        <p:nvSpPr>
          <p:cNvPr id="8" name="Suorakulmio 7"/>
          <p:cNvSpPr/>
          <p:nvPr/>
        </p:nvSpPr>
        <p:spPr>
          <a:xfrm>
            <a:off x="2987824" y="1844824"/>
            <a:ext cx="3240360" cy="93610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Total </a:t>
            </a:r>
            <a:r>
              <a:rPr lang="fi-FI" sz="2400" dirty="0" err="1" smtClean="0">
                <a:solidFill>
                  <a:schemeClr val="tx1"/>
                </a:solidFill>
              </a:rPr>
              <a:t>clearance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9" name="Suorakulmio 8"/>
          <p:cNvSpPr/>
          <p:nvPr/>
        </p:nvSpPr>
        <p:spPr>
          <a:xfrm>
            <a:off x="1187624" y="4578102"/>
            <a:ext cx="3411822" cy="93610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50% </a:t>
            </a:r>
            <a:r>
              <a:rPr lang="fi-FI" sz="2400" dirty="0" err="1" smtClean="0">
                <a:solidFill>
                  <a:schemeClr val="tx1"/>
                </a:solidFill>
              </a:rPr>
              <a:t>renal</a:t>
            </a:r>
            <a:r>
              <a:rPr lang="fi-FI" sz="2400" dirty="0" smtClean="0">
                <a:solidFill>
                  <a:schemeClr val="tx1"/>
                </a:solidFill>
              </a:rPr>
              <a:t> </a:t>
            </a:r>
            <a:r>
              <a:rPr lang="fi-FI" sz="2400" dirty="0" err="1" smtClean="0">
                <a:solidFill>
                  <a:schemeClr val="tx1"/>
                </a:solidFill>
              </a:rPr>
              <a:t>clearance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4912804" y="4581128"/>
            <a:ext cx="3403612" cy="936104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smtClean="0">
                <a:solidFill>
                  <a:schemeClr val="tx1"/>
                </a:solidFill>
              </a:rPr>
              <a:t>50% </a:t>
            </a:r>
            <a:r>
              <a:rPr lang="fi-FI" sz="2400" dirty="0" err="1" smtClean="0">
                <a:solidFill>
                  <a:schemeClr val="tx1"/>
                </a:solidFill>
              </a:rPr>
              <a:t>metabolic</a:t>
            </a:r>
            <a:r>
              <a:rPr lang="fi-FI" sz="2400" dirty="0" smtClean="0">
                <a:solidFill>
                  <a:schemeClr val="tx1"/>
                </a:solidFill>
              </a:rPr>
              <a:t> </a:t>
            </a:r>
            <a:r>
              <a:rPr lang="fi-FI" sz="2400" dirty="0" err="1" smtClean="0">
                <a:solidFill>
                  <a:schemeClr val="tx1"/>
                </a:solidFill>
              </a:rPr>
              <a:t>clearance</a:t>
            </a:r>
            <a:endParaRPr lang="fi-FI" sz="2400" dirty="0">
              <a:solidFill>
                <a:schemeClr val="tx1"/>
              </a:solidFill>
            </a:endParaRPr>
          </a:p>
        </p:txBody>
      </p:sp>
      <p:cxnSp>
        <p:nvCxnSpPr>
          <p:cNvPr id="12" name="Suora yhdysviiva 11"/>
          <p:cNvCxnSpPr/>
          <p:nvPr/>
        </p:nvCxnSpPr>
        <p:spPr>
          <a:xfrm flipH="1">
            <a:off x="2893535" y="2996952"/>
            <a:ext cx="1318425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/>
          <p:nvPr/>
        </p:nvCxnSpPr>
        <p:spPr>
          <a:xfrm>
            <a:off x="5292080" y="2996952"/>
            <a:ext cx="1224136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Kertaa 14"/>
          <p:cNvSpPr/>
          <p:nvPr/>
        </p:nvSpPr>
        <p:spPr>
          <a:xfrm>
            <a:off x="5598114" y="3356992"/>
            <a:ext cx="612068" cy="64807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Kertaa 15"/>
          <p:cNvSpPr/>
          <p:nvPr/>
        </p:nvSpPr>
        <p:spPr>
          <a:xfrm>
            <a:off x="3246713" y="3356992"/>
            <a:ext cx="612068" cy="64807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kstiruutu 10"/>
          <p:cNvSpPr txBox="1"/>
          <p:nvPr/>
        </p:nvSpPr>
        <p:spPr>
          <a:xfrm>
            <a:off x="2103866" y="5795971"/>
            <a:ext cx="5339347" cy="83099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i-FI" sz="2400" dirty="0" smtClean="0"/>
              <a:t>Total </a:t>
            </a:r>
            <a:r>
              <a:rPr lang="fi-FI" sz="2400" dirty="0" err="1" smtClean="0"/>
              <a:t>clearance</a:t>
            </a:r>
            <a:r>
              <a:rPr lang="fi-FI" sz="2400" dirty="0" smtClean="0"/>
              <a:t> </a:t>
            </a:r>
            <a:r>
              <a:rPr lang="fi-FI" sz="2400" dirty="0" err="1" smtClean="0"/>
              <a:t>drastically</a:t>
            </a:r>
            <a:r>
              <a:rPr lang="fi-FI" sz="2400" dirty="0" smtClean="0"/>
              <a:t> </a:t>
            </a:r>
            <a:r>
              <a:rPr lang="fi-FI" sz="2400" dirty="0" err="1" smtClean="0"/>
              <a:t>dropped</a:t>
            </a:r>
            <a:r>
              <a:rPr lang="fi-FI" sz="2400" dirty="0" smtClean="0"/>
              <a:t> </a:t>
            </a:r>
            <a:endParaRPr lang="fi-FI" sz="2400" dirty="0" smtClean="0"/>
          </a:p>
          <a:p>
            <a:pPr algn="ctr"/>
            <a:r>
              <a:rPr lang="fi-FI" sz="2400" dirty="0" err="1" smtClean="0"/>
              <a:t>Cannot</a:t>
            </a:r>
            <a:r>
              <a:rPr lang="fi-FI" sz="2400" dirty="0" smtClean="0"/>
              <a:t> </a:t>
            </a:r>
            <a:r>
              <a:rPr lang="fi-FI" sz="2400" dirty="0" err="1" smtClean="0"/>
              <a:t>be</a:t>
            </a:r>
            <a:r>
              <a:rPr lang="fi-FI" sz="2400" dirty="0" smtClean="0"/>
              <a:t> </a:t>
            </a:r>
            <a:r>
              <a:rPr lang="fi-FI" sz="2400" dirty="0" err="1" smtClean="0"/>
              <a:t>controlled</a:t>
            </a:r>
            <a:r>
              <a:rPr lang="fi-FI" sz="2400" dirty="0" smtClean="0"/>
              <a:t> </a:t>
            </a:r>
            <a:r>
              <a:rPr lang="fi-FI" sz="2400" dirty="0" err="1" smtClean="0"/>
              <a:t>by</a:t>
            </a:r>
            <a:r>
              <a:rPr lang="fi-FI" sz="2400" dirty="0" smtClean="0"/>
              <a:t> </a:t>
            </a:r>
            <a:r>
              <a:rPr lang="fi-FI" sz="2400" dirty="0" err="1" smtClean="0"/>
              <a:t>dose</a:t>
            </a:r>
            <a:r>
              <a:rPr lang="fi-FI" sz="2400" dirty="0" smtClean="0"/>
              <a:t> </a:t>
            </a:r>
            <a:r>
              <a:rPr lang="fi-FI" sz="2400" dirty="0" err="1" smtClean="0"/>
              <a:t>adjustment</a:t>
            </a:r>
            <a:endParaRPr lang="fi-FI" sz="2400" dirty="0"/>
          </a:p>
        </p:txBody>
      </p:sp>
      <p:sp>
        <p:nvSpPr>
          <p:cNvPr id="3" name="Tekstiruutu 2"/>
          <p:cNvSpPr txBox="1"/>
          <p:nvPr/>
        </p:nvSpPr>
        <p:spPr>
          <a:xfrm>
            <a:off x="4020094" y="3722708"/>
            <a:ext cx="1517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c</a:t>
            </a:r>
            <a:r>
              <a:rPr lang="fi-FI" dirty="0" err="1" smtClean="0"/>
              <a:t>ompensation</a:t>
            </a:r>
            <a:endParaRPr lang="fi-FI" dirty="0"/>
          </a:p>
        </p:txBody>
      </p:sp>
      <p:cxnSp>
        <p:nvCxnSpPr>
          <p:cNvPr id="5" name="Suora yhdysviiva 4"/>
          <p:cNvCxnSpPr>
            <a:stCxn id="3" idx="1"/>
            <a:endCxn id="3" idx="3"/>
          </p:cNvCxnSpPr>
          <p:nvPr/>
        </p:nvCxnSpPr>
        <p:spPr>
          <a:xfrm>
            <a:off x="4020094" y="3907374"/>
            <a:ext cx="151753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Kari\Desktop\heparbase_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366" y="6309320"/>
            <a:ext cx="1260414" cy="43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23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Peculiar</a:t>
            </a:r>
            <a:r>
              <a:rPr lang="fi-FI" dirty="0" smtClean="0"/>
              <a:t> </a:t>
            </a:r>
            <a:r>
              <a:rPr lang="fi-FI" dirty="0" err="1" smtClean="0"/>
              <a:t>behavior</a:t>
            </a:r>
            <a:r>
              <a:rPr lang="fi-FI" dirty="0" smtClean="0"/>
              <a:t> of </a:t>
            </a:r>
            <a:r>
              <a:rPr lang="fi-FI" dirty="0" err="1" smtClean="0"/>
              <a:t>propranolol</a:t>
            </a:r>
            <a:r>
              <a:rPr lang="fi-FI" dirty="0" smtClean="0"/>
              <a:t> in </a:t>
            </a:r>
            <a:r>
              <a:rPr lang="fi-FI" dirty="0" err="1" smtClean="0"/>
              <a:t>hepatic</a:t>
            </a:r>
            <a:r>
              <a:rPr lang="fi-FI" dirty="0" smtClean="0"/>
              <a:t> </a:t>
            </a:r>
            <a:r>
              <a:rPr lang="fi-FI" dirty="0" err="1" smtClean="0"/>
              <a:t>impairment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1"/>
            <a:ext cx="8435280" cy="1036711"/>
          </a:xfrm>
        </p:spPr>
        <p:txBody>
          <a:bodyPr>
            <a:normAutofit fontScale="77500" lnSpcReduction="20000"/>
          </a:bodyPr>
          <a:lstStyle/>
          <a:p>
            <a:r>
              <a:rPr lang="fi-FI" sz="1800" dirty="0" err="1" smtClean="0"/>
              <a:t>Metabolized</a:t>
            </a:r>
            <a:r>
              <a:rPr lang="fi-FI" sz="1800" dirty="0" smtClean="0"/>
              <a:t>  95% in the </a:t>
            </a:r>
            <a:r>
              <a:rPr lang="fi-FI" sz="1800" dirty="0" err="1" smtClean="0"/>
              <a:t>liver</a:t>
            </a:r>
            <a:r>
              <a:rPr lang="fi-FI" sz="1800" dirty="0" smtClean="0"/>
              <a:t> (CYP1A2/2C19/2D6</a:t>
            </a:r>
            <a:r>
              <a:rPr lang="fi-FI" sz="1800" dirty="0" smtClean="0"/>
              <a:t>)</a:t>
            </a:r>
          </a:p>
          <a:p>
            <a:r>
              <a:rPr lang="fi-FI" sz="1800" dirty="0" err="1" smtClean="0"/>
              <a:t>Has</a:t>
            </a:r>
            <a:r>
              <a:rPr lang="fi-FI" sz="1800" dirty="0" smtClean="0"/>
              <a:t> an </a:t>
            </a:r>
            <a:r>
              <a:rPr lang="fi-FI" sz="1800" dirty="0" err="1" smtClean="0"/>
              <a:t>active</a:t>
            </a:r>
            <a:r>
              <a:rPr lang="fi-FI" sz="1800" dirty="0" smtClean="0"/>
              <a:t> </a:t>
            </a:r>
            <a:r>
              <a:rPr lang="fi-FI" sz="1800" dirty="0" err="1" smtClean="0"/>
              <a:t>metabolite</a:t>
            </a:r>
            <a:endParaRPr lang="fi-FI" sz="1800" dirty="0" smtClean="0"/>
          </a:p>
          <a:p>
            <a:r>
              <a:rPr lang="fi-FI" sz="1800" dirty="0" err="1" smtClean="0"/>
              <a:t>Low</a:t>
            </a:r>
            <a:r>
              <a:rPr lang="fi-FI" sz="1800" dirty="0" smtClean="0"/>
              <a:t> </a:t>
            </a:r>
            <a:r>
              <a:rPr lang="fi-FI" sz="1800" dirty="0" err="1" smtClean="0"/>
              <a:t>oral</a:t>
            </a:r>
            <a:r>
              <a:rPr lang="fi-FI" sz="1800" dirty="0" smtClean="0"/>
              <a:t> </a:t>
            </a:r>
            <a:r>
              <a:rPr lang="fi-FI" sz="1800" dirty="0" smtClean="0"/>
              <a:t>F (25%); </a:t>
            </a:r>
            <a:r>
              <a:rPr lang="fi-FI" sz="1800" dirty="0" err="1" smtClean="0"/>
              <a:t>binds</a:t>
            </a:r>
            <a:r>
              <a:rPr lang="fi-FI" sz="1800" dirty="0" smtClean="0"/>
              <a:t> </a:t>
            </a:r>
            <a:r>
              <a:rPr lang="fi-FI" sz="1800" dirty="0" smtClean="0"/>
              <a:t>90% </a:t>
            </a:r>
            <a:r>
              <a:rPr lang="fi-FI" sz="1800" dirty="0" smtClean="0"/>
              <a:t>to plasma </a:t>
            </a:r>
            <a:r>
              <a:rPr lang="fi-FI" sz="1800" dirty="0" err="1" smtClean="0"/>
              <a:t>proteins</a:t>
            </a:r>
            <a:endParaRPr lang="fi-FI" sz="1800" dirty="0" smtClean="0"/>
          </a:p>
          <a:p>
            <a:r>
              <a:rPr lang="fi-FI" sz="1800" dirty="0" err="1" smtClean="0"/>
              <a:t>Exposure</a:t>
            </a:r>
            <a:r>
              <a:rPr lang="fi-FI" sz="1800" dirty="0" smtClean="0"/>
              <a:t> </a:t>
            </a:r>
            <a:r>
              <a:rPr lang="fi-FI" sz="1800" dirty="0" smtClean="0"/>
              <a:t>3-7 </a:t>
            </a:r>
            <a:r>
              <a:rPr lang="fi-FI" sz="1800" dirty="0" smtClean="0"/>
              <a:t>–</a:t>
            </a:r>
            <a:r>
              <a:rPr lang="fi-FI" sz="1800" dirty="0" err="1" smtClean="0"/>
              <a:t>fold</a:t>
            </a:r>
            <a:r>
              <a:rPr lang="fi-FI" sz="1800" dirty="0" smtClean="0"/>
              <a:t> in </a:t>
            </a:r>
            <a:r>
              <a:rPr lang="fi-FI" sz="1800" dirty="0" err="1" smtClean="0"/>
              <a:t>hepatic</a:t>
            </a:r>
            <a:r>
              <a:rPr lang="fi-FI" sz="1800" dirty="0" smtClean="0"/>
              <a:t> </a:t>
            </a:r>
            <a:r>
              <a:rPr lang="fi-FI" sz="1800" dirty="0" err="1" smtClean="0"/>
              <a:t>impairment</a:t>
            </a:r>
            <a:r>
              <a:rPr lang="fi-FI" sz="1800" dirty="0" smtClean="0"/>
              <a:t>, </a:t>
            </a:r>
            <a:r>
              <a:rPr lang="fi-FI" sz="1800" dirty="0" err="1" smtClean="0"/>
              <a:t>but</a:t>
            </a:r>
            <a:r>
              <a:rPr lang="fi-FI" sz="1800" dirty="0" smtClean="0"/>
              <a:t> </a:t>
            </a:r>
            <a:r>
              <a:rPr lang="fi-FI" sz="1800" dirty="0" smtClean="0">
                <a:solidFill>
                  <a:srgbClr val="FF0000"/>
                </a:solidFill>
              </a:rPr>
              <a:t>no </a:t>
            </a:r>
            <a:r>
              <a:rPr lang="fi-FI" sz="1800" dirty="0" err="1" smtClean="0">
                <a:solidFill>
                  <a:srgbClr val="FF0000"/>
                </a:solidFill>
              </a:rPr>
              <a:t>correlation</a:t>
            </a:r>
            <a:r>
              <a:rPr lang="fi-FI" sz="1800" dirty="0" smtClean="0">
                <a:solidFill>
                  <a:srgbClr val="FF0000"/>
                </a:solidFill>
              </a:rPr>
              <a:t> to the </a:t>
            </a:r>
            <a:r>
              <a:rPr lang="fi-FI" sz="1800" dirty="0" err="1" smtClean="0">
                <a:solidFill>
                  <a:srgbClr val="FF0000"/>
                </a:solidFill>
              </a:rPr>
              <a:t>severity</a:t>
            </a:r>
            <a:r>
              <a:rPr lang="fi-FI" sz="1800" dirty="0" smtClean="0">
                <a:solidFill>
                  <a:srgbClr val="FF0000"/>
                </a:solidFill>
              </a:rPr>
              <a:t> (as </a:t>
            </a:r>
            <a:r>
              <a:rPr lang="fi-FI" sz="1800" dirty="0" err="1" smtClean="0">
                <a:solidFill>
                  <a:srgbClr val="FF0000"/>
                </a:solidFill>
              </a:rPr>
              <a:t>assessed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err="1" smtClean="0">
                <a:solidFill>
                  <a:srgbClr val="FF0000"/>
                </a:solidFill>
              </a:rPr>
              <a:t>by</a:t>
            </a:r>
            <a:r>
              <a:rPr lang="fi-FI" sz="1800" dirty="0" smtClean="0">
                <a:solidFill>
                  <a:srgbClr val="FF0000"/>
                </a:solidFill>
              </a:rPr>
              <a:t> </a:t>
            </a:r>
            <a:r>
              <a:rPr lang="fi-FI" sz="1800" dirty="0" err="1" smtClean="0">
                <a:solidFill>
                  <a:srgbClr val="FF0000"/>
                </a:solidFill>
              </a:rPr>
              <a:t>Child-Pugh</a:t>
            </a:r>
            <a:r>
              <a:rPr lang="fi-FI" sz="1800" dirty="0" smtClean="0">
                <a:solidFill>
                  <a:srgbClr val="FF0000"/>
                </a:solidFill>
              </a:rPr>
              <a:t>)</a:t>
            </a:r>
            <a:endParaRPr lang="fi-FI" sz="1800" dirty="0">
              <a:solidFill>
                <a:srgbClr val="FF0000"/>
              </a:solidFill>
            </a:endParaRPr>
          </a:p>
        </p:txBody>
      </p:sp>
      <p:graphicFrame>
        <p:nvGraphicFramePr>
          <p:cNvPr id="4" name="Kaavio 3"/>
          <p:cNvGraphicFramePr/>
          <p:nvPr>
            <p:extLst>
              <p:ext uri="{D42A27DB-BD31-4B8C-83A1-F6EECF244321}">
                <p14:modId xmlns:p14="http://schemas.microsoft.com/office/powerpoint/2010/main" val="2037152531"/>
              </p:ext>
            </p:extLst>
          </p:nvPr>
        </p:nvGraphicFramePr>
        <p:xfrm>
          <a:off x="2123728" y="2636912"/>
          <a:ext cx="504056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4602073" y="3276991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p</a:t>
            </a:r>
            <a:r>
              <a:rPr lang="fi-FI" dirty="0" smtClean="0"/>
              <a:t>= </a:t>
            </a:r>
            <a:r>
              <a:rPr lang="fi-FI" dirty="0" err="1" smtClean="0"/>
              <a:t>n.s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6916685" y="3645540"/>
            <a:ext cx="21334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No </a:t>
            </a:r>
            <a:r>
              <a:rPr lang="fi-FI" dirty="0" err="1" smtClean="0"/>
              <a:t>difference</a:t>
            </a:r>
            <a:r>
              <a:rPr lang="fi-FI" dirty="0" smtClean="0"/>
              <a:t> in the</a:t>
            </a:r>
          </a:p>
          <a:p>
            <a:r>
              <a:rPr lang="fi-FI" dirty="0" err="1"/>
              <a:t>h</a:t>
            </a:r>
            <a:r>
              <a:rPr lang="fi-FI" dirty="0" err="1" smtClean="0"/>
              <a:t>emodynamic</a:t>
            </a:r>
            <a:r>
              <a:rPr lang="fi-FI" dirty="0" smtClean="0"/>
              <a:t> </a:t>
            </a:r>
            <a:r>
              <a:rPr lang="fi-FI" dirty="0" err="1" smtClean="0"/>
              <a:t>effect</a:t>
            </a:r>
            <a:endParaRPr lang="fi-FI" dirty="0" smtClean="0"/>
          </a:p>
          <a:p>
            <a:r>
              <a:rPr lang="fi-FI" dirty="0" err="1" smtClean="0"/>
              <a:t>between</a:t>
            </a:r>
            <a:r>
              <a:rPr lang="fi-FI" dirty="0" smtClean="0"/>
              <a:t> the </a:t>
            </a:r>
            <a:r>
              <a:rPr lang="fi-FI" dirty="0" err="1" smtClean="0"/>
              <a:t>groups</a:t>
            </a:r>
            <a:endParaRPr lang="fi-FI" dirty="0"/>
          </a:p>
        </p:txBody>
      </p:sp>
      <p:sp>
        <p:nvSpPr>
          <p:cNvPr id="7" name="Tekstiruutu 6"/>
          <p:cNvSpPr txBox="1"/>
          <p:nvPr/>
        </p:nvSpPr>
        <p:spPr>
          <a:xfrm>
            <a:off x="2915816" y="5984628"/>
            <a:ext cx="3820854" cy="369332"/>
          </a:xfrm>
          <a:prstGeom prst="rect">
            <a:avLst/>
          </a:prstGeom>
          <a:solidFill>
            <a:srgbClr val="FF0000">
              <a:alpha val="46000"/>
            </a:srgbClr>
          </a:solidFill>
        </p:spPr>
        <p:txBody>
          <a:bodyPr wrap="none" rtlCol="0">
            <a:spAutoFit/>
          </a:bodyPr>
          <a:lstStyle/>
          <a:p>
            <a:r>
              <a:rPr lang="fi-FI" dirty="0" smtClean="0"/>
              <a:t>START LOW (20 </a:t>
            </a:r>
            <a:r>
              <a:rPr lang="fi-FI" dirty="0" err="1" smtClean="0"/>
              <a:t>mg/day</a:t>
            </a:r>
            <a:r>
              <a:rPr lang="fi-FI" dirty="0" smtClean="0"/>
              <a:t>) </a:t>
            </a:r>
            <a:r>
              <a:rPr lang="fi-FI" dirty="0" smtClean="0"/>
              <a:t>and GO SLOW</a:t>
            </a:r>
            <a:endParaRPr lang="fi-FI" dirty="0"/>
          </a:p>
        </p:txBody>
      </p:sp>
      <p:sp>
        <p:nvSpPr>
          <p:cNvPr id="8" name="Nuoli oikealle 7"/>
          <p:cNvSpPr/>
          <p:nvPr/>
        </p:nvSpPr>
        <p:spPr>
          <a:xfrm>
            <a:off x="1619672" y="5984628"/>
            <a:ext cx="1152128" cy="3693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2" descr="C:\Users\Kari\Desktop\heparbase_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366" y="6309320"/>
            <a:ext cx="1260414" cy="43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54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Altrered</a:t>
            </a:r>
            <a:r>
              <a:rPr lang="fi-FI" dirty="0" smtClean="0"/>
              <a:t> </a:t>
            </a:r>
            <a:r>
              <a:rPr lang="fi-FI" dirty="0" err="1" smtClean="0"/>
              <a:t>pharmacodynamics</a:t>
            </a:r>
            <a:r>
              <a:rPr lang="fi-FI" dirty="0" smtClean="0"/>
              <a:t> in </a:t>
            </a:r>
            <a:r>
              <a:rPr lang="fi-FI" dirty="0" err="1" smtClean="0"/>
              <a:t>hepatic</a:t>
            </a:r>
            <a:r>
              <a:rPr lang="fi-FI" dirty="0" smtClean="0"/>
              <a:t> </a:t>
            </a:r>
            <a:r>
              <a:rPr lang="fi-FI" dirty="0" err="1" smtClean="0"/>
              <a:t>impairment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85000" lnSpcReduction="10000"/>
          </a:bodyPr>
          <a:lstStyle/>
          <a:p>
            <a:r>
              <a:rPr lang="fi-FI" dirty="0" err="1" smtClean="0"/>
              <a:t>Reduced</a:t>
            </a:r>
            <a:r>
              <a:rPr lang="fi-FI" dirty="0" smtClean="0"/>
              <a:t> </a:t>
            </a:r>
            <a:r>
              <a:rPr lang="fi-FI" dirty="0" err="1" smtClean="0"/>
              <a:t>drug</a:t>
            </a:r>
            <a:r>
              <a:rPr lang="fi-FI" dirty="0" smtClean="0"/>
              <a:t> </a:t>
            </a:r>
            <a:r>
              <a:rPr lang="fi-FI" dirty="0" err="1" smtClean="0"/>
              <a:t>effect</a:t>
            </a:r>
            <a:endParaRPr lang="fi-FI" dirty="0" smtClean="0"/>
          </a:p>
          <a:p>
            <a:pPr lvl="1"/>
            <a:r>
              <a:rPr lang="fi-FI" dirty="0" err="1" smtClean="0"/>
              <a:t>Beta-blockers</a:t>
            </a:r>
            <a:endParaRPr lang="fi-FI" dirty="0" smtClean="0"/>
          </a:p>
          <a:p>
            <a:pPr lvl="1"/>
            <a:r>
              <a:rPr lang="fi-FI" dirty="0" err="1" smtClean="0"/>
              <a:t>Diuretics</a:t>
            </a:r>
            <a:endParaRPr lang="fi-FI" dirty="0" smtClean="0"/>
          </a:p>
          <a:p>
            <a:pPr lvl="2"/>
            <a:r>
              <a:rPr lang="fi-FI" dirty="0" err="1" smtClean="0"/>
              <a:t>Loop-diuretics</a:t>
            </a:r>
            <a:r>
              <a:rPr lang="fi-FI" dirty="0" smtClean="0"/>
              <a:t>, </a:t>
            </a:r>
            <a:r>
              <a:rPr lang="fi-FI" dirty="0" err="1" smtClean="0"/>
              <a:t>triamteren</a:t>
            </a:r>
            <a:endParaRPr lang="fi-FI" dirty="0" smtClean="0"/>
          </a:p>
          <a:p>
            <a:pPr lvl="1"/>
            <a:endParaRPr lang="fi-FI" dirty="0"/>
          </a:p>
          <a:p>
            <a:r>
              <a:rPr lang="fi-FI" dirty="0" err="1" smtClean="0"/>
              <a:t>Increased</a:t>
            </a:r>
            <a:r>
              <a:rPr lang="fi-FI" dirty="0" smtClean="0"/>
              <a:t> </a:t>
            </a:r>
            <a:r>
              <a:rPr lang="fi-FI" dirty="0" err="1" smtClean="0"/>
              <a:t>drug</a:t>
            </a:r>
            <a:r>
              <a:rPr lang="fi-FI" dirty="0" smtClean="0"/>
              <a:t> </a:t>
            </a:r>
            <a:r>
              <a:rPr lang="fi-FI" dirty="0" err="1" smtClean="0"/>
              <a:t>effect</a:t>
            </a:r>
            <a:endParaRPr lang="fi-FI" dirty="0" smtClean="0"/>
          </a:p>
          <a:p>
            <a:pPr lvl="2"/>
            <a:r>
              <a:rPr lang="fi-FI" dirty="0" err="1" smtClean="0"/>
              <a:t>Drugs</a:t>
            </a:r>
            <a:r>
              <a:rPr lang="fi-FI" dirty="0" smtClean="0"/>
              <a:t> </a:t>
            </a:r>
            <a:r>
              <a:rPr lang="fi-FI" dirty="0" err="1" smtClean="0"/>
              <a:t>inhibitng</a:t>
            </a:r>
            <a:r>
              <a:rPr lang="fi-FI" dirty="0" smtClean="0"/>
              <a:t> the RAAS</a:t>
            </a:r>
            <a:endParaRPr lang="fi-FI" dirty="0" smtClean="0"/>
          </a:p>
          <a:p>
            <a:pPr lvl="3"/>
            <a:r>
              <a:rPr lang="fi-FI" dirty="0" err="1" smtClean="0"/>
              <a:t>Hepatorenal</a:t>
            </a:r>
            <a:r>
              <a:rPr lang="fi-FI" dirty="0" smtClean="0"/>
              <a:t> </a:t>
            </a:r>
            <a:r>
              <a:rPr lang="fi-FI" dirty="0" err="1" smtClean="0"/>
              <a:t>syndrome</a:t>
            </a:r>
            <a:endParaRPr lang="fi-FI" dirty="0" smtClean="0"/>
          </a:p>
          <a:p>
            <a:pPr lvl="2"/>
            <a:r>
              <a:rPr lang="fi-FI" dirty="0" err="1" smtClean="0"/>
              <a:t>Opioidit</a:t>
            </a:r>
            <a:endParaRPr lang="fi-FI" dirty="0" smtClean="0"/>
          </a:p>
          <a:p>
            <a:pPr lvl="3"/>
            <a:r>
              <a:rPr lang="fi-FI" dirty="0" err="1" smtClean="0"/>
              <a:t>Exacerpation</a:t>
            </a:r>
            <a:r>
              <a:rPr lang="fi-FI" dirty="0" smtClean="0"/>
              <a:t> of </a:t>
            </a:r>
            <a:r>
              <a:rPr lang="fi-FI" dirty="0" err="1" smtClean="0"/>
              <a:t>enkephalopathy</a:t>
            </a:r>
            <a:endParaRPr lang="fi-FI" dirty="0" smtClean="0"/>
          </a:p>
          <a:p>
            <a:pPr lvl="2"/>
            <a:r>
              <a:rPr lang="fi-FI" dirty="0" err="1" smtClean="0"/>
              <a:t>Sedative</a:t>
            </a:r>
            <a:r>
              <a:rPr lang="fi-FI" dirty="0" smtClean="0"/>
              <a:t> </a:t>
            </a:r>
            <a:r>
              <a:rPr lang="fi-FI" dirty="0" err="1" smtClean="0"/>
              <a:t>psychleptics</a:t>
            </a:r>
            <a:endParaRPr lang="fi-FI" dirty="0" smtClean="0"/>
          </a:p>
          <a:p>
            <a:pPr lvl="3"/>
            <a:r>
              <a:rPr lang="fi-FI" dirty="0" err="1" smtClean="0"/>
              <a:t>benzodiazepines</a:t>
            </a:r>
            <a:r>
              <a:rPr lang="fi-FI" dirty="0" smtClean="0"/>
              <a:t> and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GABA-ergic</a:t>
            </a:r>
            <a:r>
              <a:rPr lang="fi-FI" dirty="0" smtClean="0"/>
              <a:t> </a:t>
            </a:r>
            <a:r>
              <a:rPr lang="fi-FI" dirty="0" err="1" smtClean="0"/>
              <a:t>drugs</a:t>
            </a:r>
            <a:r>
              <a:rPr lang="fi-FI" dirty="0" smtClean="0"/>
              <a:t>, </a:t>
            </a:r>
            <a:r>
              <a:rPr lang="fi-FI" dirty="0" smtClean="0"/>
              <a:t>CNS </a:t>
            </a:r>
            <a:r>
              <a:rPr lang="fi-FI" dirty="0" smtClean="0"/>
              <a:t>H1-receptor </a:t>
            </a:r>
            <a:r>
              <a:rPr lang="fi-FI" dirty="0" err="1" smtClean="0"/>
              <a:t>blockade</a:t>
            </a:r>
            <a:endParaRPr lang="fi-FI" dirty="0"/>
          </a:p>
        </p:txBody>
      </p:sp>
      <p:pic>
        <p:nvPicPr>
          <p:cNvPr id="4" name="Picture 2" descr="C:\Users\Kari\Desktop\heparbase_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366" y="6309320"/>
            <a:ext cx="1260414" cy="43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17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/>
          <a:lstStyle/>
          <a:p>
            <a:r>
              <a:rPr lang="fi-FI" dirty="0" err="1" smtClean="0"/>
              <a:t>Drug</a:t>
            </a:r>
            <a:r>
              <a:rPr lang="fi-FI" dirty="0" smtClean="0"/>
              <a:t> </a:t>
            </a:r>
            <a:r>
              <a:rPr lang="fi-FI" dirty="0" err="1" smtClean="0"/>
              <a:t>induced</a:t>
            </a:r>
            <a:r>
              <a:rPr lang="fi-FI" dirty="0" smtClean="0"/>
              <a:t> </a:t>
            </a:r>
            <a:r>
              <a:rPr lang="fi-FI" dirty="0" err="1" smtClean="0"/>
              <a:t>liver</a:t>
            </a:r>
            <a:r>
              <a:rPr lang="fi-FI" dirty="0" smtClean="0"/>
              <a:t> </a:t>
            </a:r>
            <a:r>
              <a:rPr lang="fi-FI" dirty="0" err="1" smtClean="0"/>
              <a:t>disease</a:t>
            </a:r>
            <a:r>
              <a:rPr lang="fi-FI" dirty="0" smtClean="0"/>
              <a:t> (DILI)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328592"/>
          </a:xfrm>
        </p:spPr>
        <p:txBody>
          <a:bodyPr>
            <a:normAutofit fontScale="77500" lnSpcReduction="20000"/>
          </a:bodyPr>
          <a:lstStyle/>
          <a:p>
            <a:r>
              <a:rPr lang="fi-FI" dirty="0" err="1" smtClean="0"/>
              <a:t>Described</a:t>
            </a:r>
            <a:r>
              <a:rPr lang="fi-FI" dirty="0" smtClean="0"/>
              <a:t> as a </a:t>
            </a:r>
            <a:r>
              <a:rPr lang="fi-FI" dirty="0" err="1" smtClean="0"/>
              <a:t>rare</a:t>
            </a:r>
            <a:r>
              <a:rPr lang="fi-FI" dirty="0" smtClean="0"/>
              <a:t> / </a:t>
            </a:r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rare</a:t>
            </a:r>
            <a:r>
              <a:rPr lang="fi-FI" dirty="0" smtClean="0"/>
              <a:t> ADR in </a:t>
            </a:r>
            <a:r>
              <a:rPr lang="fi-FI" dirty="0" err="1" smtClean="0"/>
              <a:t>almost</a:t>
            </a:r>
            <a:r>
              <a:rPr lang="fi-FI" dirty="0" smtClean="0"/>
              <a:t> 1000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drugs</a:t>
            </a:r>
            <a:r>
              <a:rPr lang="fi-FI" dirty="0" smtClean="0"/>
              <a:t> </a:t>
            </a:r>
            <a:r>
              <a:rPr lang="fi-FI" dirty="0" smtClean="0"/>
              <a:t>(</a:t>
            </a:r>
            <a:r>
              <a:rPr lang="fi-FI" dirty="0" err="1" smtClean="0"/>
              <a:t>e.g</a:t>
            </a:r>
            <a:r>
              <a:rPr lang="fi-FI" dirty="0" smtClean="0"/>
              <a:t>. </a:t>
            </a:r>
            <a:r>
              <a:rPr lang="fi-FI" dirty="0" err="1" smtClean="0"/>
              <a:t>statinis</a:t>
            </a:r>
            <a:r>
              <a:rPr lang="fi-FI" dirty="0" smtClean="0"/>
              <a:t>)</a:t>
            </a:r>
            <a:endParaRPr lang="fi-FI" dirty="0" smtClean="0"/>
          </a:p>
          <a:p>
            <a:pPr lvl="2"/>
            <a:r>
              <a:rPr lang="fi-FI" dirty="0" err="1" smtClean="0"/>
              <a:t>Hepatocyte</a:t>
            </a:r>
            <a:r>
              <a:rPr lang="fi-FI" dirty="0" smtClean="0"/>
              <a:t> </a:t>
            </a:r>
            <a:r>
              <a:rPr lang="fi-FI" dirty="0" err="1" smtClean="0"/>
              <a:t>damage</a:t>
            </a:r>
            <a:r>
              <a:rPr lang="fi-FI" dirty="0" smtClean="0"/>
              <a:t> (</a:t>
            </a:r>
            <a:r>
              <a:rPr lang="fi-FI" dirty="0" err="1" smtClean="0"/>
              <a:t>increased</a:t>
            </a:r>
            <a:r>
              <a:rPr lang="fi-FI" dirty="0" smtClean="0"/>
              <a:t> </a:t>
            </a:r>
            <a:r>
              <a:rPr lang="fi-FI" dirty="0" err="1" smtClean="0"/>
              <a:t>transaminase</a:t>
            </a:r>
            <a:r>
              <a:rPr lang="fi-FI" dirty="0" smtClean="0"/>
              <a:t> </a:t>
            </a:r>
            <a:r>
              <a:rPr lang="fi-FI" dirty="0" err="1" smtClean="0"/>
              <a:t>values</a:t>
            </a:r>
            <a:r>
              <a:rPr lang="fi-FI" dirty="0" smtClean="0"/>
              <a:t>)</a:t>
            </a:r>
            <a:endParaRPr lang="fi-FI" dirty="0" smtClean="0"/>
          </a:p>
          <a:p>
            <a:pPr lvl="3"/>
            <a:r>
              <a:rPr lang="fi-FI" dirty="0" err="1" smtClean="0"/>
              <a:t>Acute</a:t>
            </a:r>
            <a:r>
              <a:rPr lang="fi-FI" dirty="0" smtClean="0"/>
              <a:t> </a:t>
            </a:r>
            <a:r>
              <a:rPr lang="fi-FI" dirty="0" err="1" smtClean="0"/>
              <a:t>drug-induced</a:t>
            </a:r>
            <a:r>
              <a:rPr lang="fi-FI" dirty="0" smtClean="0"/>
              <a:t> </a:t>
            </a:r>
            <a:r>
              <a:rPr lang="fi-FI" dirty="0" err="1" smtClean="0"/>
              <a:t>hepatitis</a:t>
            </a:r>
            <a:r>
              <a:rPr lang="fi-FI" dirty="0" smtClean="0"/>
              <a:t> (</a:t>
            </a:r>
            <a:r>
              <a:rPr lang="fi-FI" dirty="0" err="1" smtClean="0"/>
              <a:t>NSAIDs</a:t>
            </a:r>
            <a:r>
              <a:rPr lang="fi-FI" dirty="0" smtClean="0"/>
              <a:t>)</a:t>
            </a:r>
            <a:endParaRPr lang="fi-FI" dirty="0" smtClean="0"/>
          </a:p>
          <a:p>
            <a:pPr lvl="2"/>
            <a:r>
              <a:rPr lang="fi-FI" dirty="0" err="1" smtClean="0"/>
              <a:t>Ch</a:t>
            </a:r>
            <a:r>
              <a:rPr lang="fi-FI" dirty="0" err="1" smtClean="0"/>
              <a:t>olestatic</a:t>
            </a:r>
            <a:r>
              <a:rPr lang="fi-FI" dirty="0" smtClean="0"/>
              <a:t> </a:t>
            </a:r>
            <a:r>
              <a:rPr lang="fi-FI" dirty="0" err="1" smtClean="0"/>
              <a:t>damage</a:t>
            </a:r>
            <a:r>
              <a:rPr lang="fi-FI" dirty="0" smtClean="0"/>
              <a:t> </a:t>
            </a:r>
            <a:r>
              <a:rPr lang="fi-FI" dirty="0" smtClean="0"/>
              <a:t>(</a:t>
            </a:r>
            <a:r>
              <a:rPr lang="fi-FI" dirty="0" err="1" smtClean="0"/>
              <a:t>Bil</a:t>
            </a:r>
            <a:r>
              <a:rPr lang="fi-FI" dirty="0" smtClean="0"/>
              <a:t>, </a:t>
            </a:r>
            <a:r>
              <a:rPr lang="fi-FI" dirty="0" err="1" smtClean="0"/>
              <a:t>Afos</a:t>
            </a:r>
            <a:r>
              <a:rPr lang="fi-FI" dirty="0" smtClean="0"/>
              <a:t>)</a:t>
            </a:r>
          </a:p>
          <a:p>
            <a:pPr lvl="3"/>
            <a:r>
              <a:rPr lang="fi-FI" dirty="0" err="1" smtClean="0"/>
              <a:t>Inflammatory</a:t>
            </a:r>
            <a:r>
              <a:rPr lang="fi-FI" dirty="0" smtClean="0"/>
              <a:t> </a:t>
            </a:r>
            <a:r>
              <a:rPr lang="fi-FI" dirty="0" err="1" smtClean="0"/>
              <a:t>reaction</a:t>
            </a:r>
            <a:r>
              <a:rPr lang="fi-FI" dirty="0" smtClean="0"/>
              <a:t> </a:t>
            </a:r>
            <a:r>
              <a:rPr lang="fi-FI" dirty="0" smtClean="0"/>
              <a:t>(</a:t>
            </a:r>
            <a:r>
              <a:rPr lang="fi-FI" dirty="0" err="1" smtClean="0"/>
              <a:t>hepatis</a:t>
            </a:r>
            <a:r>
              <a:rPr lang="fi-FI" dirty="0" smtClean="0"/>
              <a:t>)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(</a:t>
            </a:r>
            <a:r>
              <a:rPr lang="fi-FI" dirty="0" err="1" smtClean="0"/>
              <a:t>estrogens</a:t>
            </a:r>
            <a:r>
              <a:rPr lang="fi-FI" dirty="0" smtClean="0"/>
              <a:t>, </a:t>
            </a:r>
            <a:r>
              <a:rPr lang="fi-FI" dirty="0" err="1" smtClean="0"/>
              <a:t>androgens</a:t>
            </a:r>
            <a:r>
              <a:rPr lang="fi-FI" dirty="0" smtClean="0"/>
              <a:t>, </a:t>
            </a:r>
            <a:r>
              <a:rPr lang="fi-FI" dirty="0" err="1" smtClean="0"/>
              <a:t>c</a:t>
            </a:r>
            <a:r>
              <a:rPr lang="fi-FI" dirty="0" err="1" smtClean="0"/>
              <a:t>hlorpromazine</a:t>
            </a:r>
            <a:r>
              <a:rPr lang="fi-FI" dirty="0" smtClean="0"/>
              <a:t>)</a:t>
            </a:r>
            <a:endParaRPr lang="fi-FI" dirty="0" smtClean="0"/>
          </a:p>
          <a:p>
            <a:pPr lvl="3"/>
            <a:r>
              <a:rPr lang="fi-FI" dirty="0" err="1" smtClean="0"/>
              <a:t>C</a:t>
            </a:r>
            <a:r>
              <a:rPr lang="fi-FI" dirty="0" err="1" smtClean="0"/>
              <a:t>iclosporin</a:t>
            </a:r>
            <a:r>
              <a:rPr lang="fi-FI" dirty="0" smtClean="0"/>
              <a:t>, </a:t>
            </a:r>
            <a:r>
              <a:rPr lang="fi-FI" dirty="0" err="1" smtClean="0"/>
              <a:t>atorvastatin</a:t>
            </a:r>
            <a:endParaRPr lang="fi-FI" dirty="0" smtClean="0"/>
          </a:p>
          <a:p>
            <a:r>
              <a:rPr lang="fi-FI" dirty="0" err="1" smtClean="0"/>
              <a:t>Almost</a:t>
            </a:r>
            <a:r>
              <a:rPr lang="fi-FI" dirty="0" smtClean="0"/>
              <a:t> </a:t>
            </a:r>
            <a:r>
              <a:rPr lang="fi-FI" dirty="0" err="1" smtClean="0"/>
              <a:t>always</a:t>
            </a:r>
            <a:r>
              <a:rPr lang="fi-FI" dirty="0" smtClean="0"/>
              <a:t> </a:t>
            </a:r>
            <a:r>
              <a:rPr lang="fi-FI" dirty="0" err="1" smtClean="0"/>
              <a:t>type</a:t>
            </a:r>
            <a:r>
              <a:rPr lang="fi-FI" dirty="0" smtClean="0"/>
              <a:t> B ADR </a:t>
            </a:r>
            <a:r>
              <a:rPr lang="fi-FI" dirty="0" smtClean="0"/>
              <a:t>– </a:t>
            </a:r>
            <a:r>
              <a:rPr lang="fi-FI" dirty="0" err="1" smtClean="0"/>
              <a:t>cannot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prevented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decreasing</a:t>
            </a:r>
            <a:r>
              <a:rPr lang="fi-FI" dirty="0" smtClean="0"/>
              <a:t> the </a:t>
            </a:r>
            <a:r>
              <a:rPr lang="fi-FI" dirty="0" err="1" smtClean="0"/>
              <a:t>dose</a:t>
            </a:r>
            <a:endParaRPr lang="fi-FI" dirty="0" smtClean="0"/>
          </a:p>
          <a:p>
            <a:r>
              <a:rPr lang="fi-FI" dirty="0" err="1" smtClean="0"/>
              <a:t>Predisposing</a:t>
            </a:r>
            <a:r>
              <a:rPr lang="fi-FI" dirty="0" smtClean="0"/>
              <a:t> </a:t>
            </a:r>
            <a:r>
              <a:rPr lang="fi-FI" dirty="0" err="1" smtClean="0"/>
              <a:t>factors</a:t>
            </a:r>
            <a:endParaRPr lang="fi-FI" dirty="0" smtClean="0"/>
          </a:p>
          <a:p>
            <a:pPr lvl="2"/>
            <a:r>
              <a:rPr lang="fi-FI" dirty="0" err="1" smtClean="0"/>
              <a:t>Earlier</a:t>
            </a:r>
            <a:r>
              <a:rPr lang="fi-FI" dirty="0" smtClean="0"/>
              <a:t> DILI, </a:t>
            </a:r>
            <a:r>
              <a:rPr lang="fi-FI" dirty="0" err="1" smtClean="0"/>
              <a:t>alcohol</a:t>
            </a:r>
            <a:r>
              <a:rPr lang="fi-FI" dirty="0" smtClean="0"/>
              <a:t> </a:t>
            </a:r>
            <a:r>
              <a:rPr lang="fi-FI" dirty="0" err="1" smtClean="0"/>
              <a:t>consumption</a:t>
            </a:r>
            <a:endParaRPr lang="fi-FI" dirty="0" smtClean="0"/>
          </a:p>
          <a:p>
            <a:pPr lvl="2"/>
            <a:r>
              <a:rPr lang="fi-FI" dirty="0" err="1" smtClean="0"/>
              <a:t>Liver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kidney</a:t>
            </a:r>
            <a:r>
              <a:rPr lang="fi-FI" dirty="0" smtClean="0"/>
              <a:t> </a:t>
            </a:r>
            <a:r>
              <a:rPr lang="fi-FI" dirty="0" err="1" smtClean="0"/>
              <a:t>disease</a:t>
            </a:r>
            <a:endParaRPr lang="fi-FI" dirty="0" smtClean="0"/>
          </a:p>
          <a:p>
            <a:pPr lvl="3"/>
            <a:r>
              <a:rPr lang="fi-FI" dirty="0" err="1" smtClean="0"/>
              <a:t>Drugs</a:t>
            </a:r>
            <a:r>
              <a:rPr lang="fi-FI" dirty="0" smtClean="0"/>
              <a:t> </a:t>
            </a:r>
            <a:r>
              <a:rPr lang="fi-FI" dirty="0" err="1" smtClean="0"/>
              <a:t>known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hepatotoxic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in </a:t>
            </a:r>
            <a:r>
              <a:rPr lang="fi-FI" dirty="0" err="1" smtClean="0"/>
              <a:t>chirrotic</a:t>
            </a:r>
            <a:r>
              <a:rPr lang="fi-FI" dirty="0" smtClean="0"/>
              <a:t> </a:t>
            </a:r>
            <a:r>
              <a:rPr lang="fi-FI" dirty="0" err="1" smtClean="0"/>
              <a:t>patients</a:t>
            </a:r>
            <a:endParaRPr lang="fi-FI" dirty="0" smtClean="0"/>
          </a:p>
          <a:p>
            <a:pPr lvl="2"/>
            <a:r>
              <a:rPr lang="fi-FI" dirty="0" err="1" smtClean="0"/>
              <a:t>Pregnancy</a:t>
            </a:r>
            <a:r>
              <a:rPr lang="fi-FI" dirty="0" smtClean="0"/>
              <a:t>, </a:t>
            </a:r>
            <a:r>
              <a:rPr lang="fi-FI" dirty="0" err="1" smtClean="0"/>
              <a:t>drastic</a:t>
            </a:r>
            <a:r>
              <a:rPr lang="fi-FI" dirty="0" smtClean="0"/>
              <a:t> </a:t>
            </a:r>
            <a:r>
              <a:rPr lang="fi-FI" dirty="0" err="1" smtClean="0"/>
              <a:t>weight</a:t>
            </a:r>
            <a:r>
              <a:rPr lang="fi-FI" dirty="0" smtClean="0"/>
              <a:t> </a:t>
            </a:r>
            <a:r>
              <a:rPr lang="fi-FI" dirty="0" err="1" smtClean="0"/>
              <a:t>loss</a:t>
            </a:r>
            <a:r>
              <a:rPr lang="fi-FI" dirty="0" smtClean="0"/>
              <a:t>, </a:t>
            </a:r>
            <a:r>
              <a:rPr lang="fi-FI" dirty="0" err="1" smtClean="0"/>
              <a:t>age</a:t>
            </a:r>
            <a:r>
              <a:rPr lang="fi-FI" dirty="0" smtClean="0"/>
              <a:t> &gt;60 </a:t>
            </a:r>
            <a:r>
              <a:rPr lang="fi-FI" dirty="0" err="1" smtClean="0"/>
              <a:t>years</a:t>
            </a:r>
            <a:endParaRPr lang="fi-FI" dirty="0" smtClean="0"/>
          </a:p>
          <a:p>
            <a:r>
              <a:rPr lang="fi-FI" dirty="0" err="1" smtClean="0"/>
              <a:t>Well</a:t>
            </a:r>
            <a:r>
              <a:rPr lang="fi-FI" dirty="0" smtClean="0"/>
              <a:t> </a:t>
            </a:r>
            <a:r>
              <a:rPr lang="fi-FI" dirty="0" err="1" smtClean="0"/>
              <a:t>known</a:t>
            </a:r>
            <a:r>
              <a:rPr lang="fi-FI" dirty="0" smtClean="0"/>
              <a:t> </a:t>
            </a:r>
            <a:r>
              <a:rPr lang="fi-FI" dirty="0" err="1" smtClean="0"/>
              <a:t>hepatotoxic</a:t>
            </a:r>
            <a:r>
              <a:rPr lang="fi-FI" dirty="0" smtClean="0"/>
              <a:t> </a:t>
            </a:r>
            <a:r>
              <a:rPr lang="fi-FI" dirty="0" err="1" smtClean="0"/>
              <a:t>drugs</a:t>
            </a:r>
            <a:endParaRPr lang="fi-FI" dirty="0" smtClean="0"/>
          </a:p>
          <a:p>
            <a:pPr lvl="2"/>
            <a:r>
              <a:rPr lang="fi-FI" dirty="0" err="1" smtClean="0"/>
              <a:t>Methotrexate</a:t>
            </a:r>
            <a:r>
              <a:rPr lang="fi-FI" dirty="0" smtClean="0"/>
              <a:t>, </a:t>
            </a:r>
            <a:r>
              <a:rPr lang="fi-FI" dirty="0" err="1" smtClean="0"/>
              <a:t>paracetamol</a:t>
            </a:r>
            <a:r>
              <a:rPr lang="fi-FI" dirty="0" smtClean="0"/>
              <a:t>, </a:t>
            </a:r>
            <a:r>
              <a:rPr lang="fi-FI" dirty="0" err="1" smtClean="0"/>
              <a:t>amiodarone</a:t>
            </a:r>
            <a:r>
              <a:rPr lang="fi-FI" dirty="0" smtClean="0"/>
              <a:t> – </a:t>
            </a:r>
            <a:r>
              <a:rPr lang="fi-FI" dirty="0" err="1" smtClean="0"/>
              <a:t>toxicity</a:t>
            </a:r>
            <a:r>
              <a:rPr lang="fi-FI" dirty="0" smtClean="0"/>
              <a:t> is </a:t>
            </a:r>
            <a:r>
              <a:rPr lang="fi-FI" dirty="0" err="1" smtClean="0"/>
              <a:t>dose-dependent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Picture 2" descr="C:\Users\Kari\Desktop\heparbase_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366" y="6309320"/>
            <a:ext cx="1260414" cy="43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7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97709"/>
            <a:ext cx="864096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i-FI" dirty="0" err="1" smtClean="0"/>
              <a:t>Ideas</a:t>
            </a:r>
            <a:r>
              <a:rPr lang="fi-FI" dirty="0" smtClean="0"/>
              <a:t> for </a:t>
            </a:r>
            <a:r>
              <a:rPr lang="fi-FI" dirty="0" err="1" smtClean="0"/>
              <a:t>functionality</a:t>
            </a:r>
            <a:r>
              <a:rPr lang="fi-FI" dirty="0" smtClean="0"/>
              <a:t> of</a:t>
            </a:r>
            <a:r>
              <a:rPr lang="fi-FI" dirty="0" smtClean="0"/>
              <a:t>		</a:t>
            </a:r>
            <a:r>
              <a:rPr lang="fi-FI" dirty="0" smtClean="0"/>
              <a:t>       </a:t>
            </a:r>
            <a:r>
              <a:rPr lang="fi-FI" dirty="0" err="1" smtClean="0"/>
              <a:t>portal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400600"/>
          </a:xfrm>
        </p:spPr>
        <p:txBody>
          <a:bodyPr>
            <a:normAutofit lnSpcReduction="10000"/>
          </a:bodyPr>
          <a:lstStyle/>
          <a:p>
            <a:r>
              <a:rPr lang="fi-FI" sz="2800" dirty="0" err="1" smtClean="0"/>
              <a:t>Child-Pugh</a:t>
            </a:r>
            <a:r>
              <a:rPr lang="fi-FI" sz="2800" dirty="0" smtClean="0"/>
              <a:t> – </a:t>
            </a:r>
            <a:r>
              <a:rPr lang="fi-FI" sz="2800" dirty="0" err="1" smtClean="0"/>
              <a:t>calculator</a:t>
            </a:r>
            <a:r>
              <a:rPr lang="fi-FI" sz="2800" dirty="0" smtClean="0"/>
              <a:t> </a:t>
            </a:r>
            <a:r>
              <a:rPr lang="fi-FI" sz="2800" dirty="0" err="1" smtClean="0"/>
              <a:t>needed</a:t>
            </a:r>
            <a:r>
              <a:rPr lang="fi-FI" sz="2800" dirty="0" smtClean="0"/>
              <a:t> for </a:t>
            </a:r>
            <a:r>
              <a:rPr lang="fi-FI" sz="2800" dirty="0" err="1" smtClean="0"/>
              <a:t>determining</a:t>
            </a:r>
            <a:r>
              <a:rPr lang="fi-FI" sz="2800" dirty="0" smtClean="0"/>
              <a:t> the </a:t>
            </a:r>
            <a:r>
              <a:rPr lang="fi-FI" sz="2800" dirty="0" err="1" smtClean="0"/>
              <a:t>degree</a:t>
            </a:r>
            <a:r>
              <a:rPr lang="fi-FI" sz="2800" dirty="0" smtClean="0"/>
              <a:t> of </a:t>
            </a:r>
            <a:r>
              <a:rPr lang="fi-FI" sz="2800" dirty="0" err="1" smtClean="0"/>
              <a:t>hepatic</a:t>
            </a:r>
            <a:r>
              <a:rPr lang="fi-FI" sz="2800" dirty="0" smtClean="0"/>
              <a:t> </a:t>
            </a:r>
            <a:r>
              <a:rPr lang="fi-FI" sz="2800" dirty="0" err="1" smtClean="0"/>
              <a:t>impairment</a:t>
            </a:r>
            <a:endParaRPr lang="fi-FI" sz="2800" dirty="0" smtClean="0"/>
          </a:p>
          <a:p>
            <a:r>
              <a:rPr lang="fi-FI" sz="2800" dirty="0" err="1" smtClean="0"/>
              <a:t>Search</a:t>
            </a:r>
            <a:r>
              <a:rPr lang="fi-FI" sz="2800" dirty="0" smtClean="0"/>
              <a:t> </a:t>
            </a:r>
            <a:r>
              <a:rPr lang="fi-FI" sz="2800" dirty="0" err="1" smtClean="0"/>
              <a:t>functionality</a:t>
            </a:r>
            <a:r>
              <a:rPr lang="fi-FI" sz="2800" dirty="0" smtClean="0"/>
              <a:t> with </a:t>
            </a:r>
            <a:r>
              <a:rPr lang="fi-FI" sz="2800" dirty="0" err="1" smtClean="0"/>
              <a:t>both</a:t>
            </a:r>
            <a:r>
              <a:rPr lang="fi-FI" sz="2800" dirty="0" smtClean="0"/>
              <a:t> </a:t>
            </a:r>
            <a:r>
              <a:rPr lang="fi-FI" sz="2800" dirty="0" err="1" smtClean="0"/>
              <a:t>generic</a:t>
            </a:r>
            <a:r>
              <a:rPr lang="fi-FI" sz="2800" dirty="0" smtClean="0"/>
              <a:t> and </a:t>
            </a:r>
            <a:r>
              <a:rPr lang="fi-FI" sz="2800" dirty="0" err="1" smtClean="0"/>
              <a:t>trade</a:t>
            </a:r>
            <a:r>
              <a:rPr lang="fi-FI" sz="2800" dirty="0" smtClean="0"/>
              <a:t> </a:t>
            </a:r>
            <a:r>
              <a:rPr lang="fi-FI" sz="2800" dirty="0" err="1" smtClean="0"/>
              <a:t>names</a:t>
            </a:r>
            <a:endParaRPr lang="fi-FI" sz="2800" dirty="0" smtClean="0"/>
          </a:p>
          <a:p>
            <a:r>
              <a:rPr lang="fi-FI" sz="2800" dirty="0" err="1" smtClean="0"/>
              <a:t>Possibility</a:t>
            </a:r>
            <a:r>
              <a:rPr lang="fi-FI" sz="2800" dirty="0" smtClean="0"/>
              <a:t> to </a:t>
            </a:r>
            <a:r>
              <a:rPr lang="fi-FI" sz="2800" dirty="0" err="1" smtClean="0"/>
              <a:t>see</a:t>
            </a:r>
            <a:r>
              <a:rPr lang="fi-FI" sz="2800" dirty="0" smtClean="0"/>
              <a:t> the </a:t>
            </a:r>
            <a:r>
              <a:rPr lang="fi-FI" sz="2800" dirty="0" err="1" smtClean="0"/>
              <a:t>whole</a:t>
            </a:r>
            <a:r>
              <a:rPr lang="fi-FI" sz="2800" dirty="0" smtClean="0"/>
              <a:t> </a:t>
            </a:r>
            <a:r>
              <a:rPr lang="fi-FI" sz="2800" dirty="0" err="1" smtClean="0"/>
              <a:t>drug</a:t>
            </a:r>
            <a:r>
              <a:rPr lang="fi-FI" sz="2800" dirty="0" smtClean="0"/>
              <a:t> (ATC) </a:t>
            </a:r>
            <a:r>
              <a:rPr lang="fi-FI" sz="2800" dirty="0" err="1" smtClean="0"/>
              <a:t>group</a:t>
            </a:r>
            <a:r>
              <a:rPr lang="fi-FI" sz="2800" dirty="0" smtClean="0"/>
              <a:t> at </a:t>
            </a:r>
            <a:r>
              <a:rPr lang="fi-FI" sz="2800" dirty="0" err="1" smtClean="0"/>
              <a:t>one</a:t>
            </a:r>
            <a:r>
              <a:rPr lang="fi-FI" sz="2800" dirty="0" smtClean="0"/>
              <a:t> </a:t>
            </a:r>
            <a:r>
              <a:rPr lang="fi-FI" sz="2800" dirty="0" err="1" smtClean="0"/>
              <a:t>glance</a:t>
            </a:r>
            <a:r>
              <a:rPr lang="fi-FI" sz="2800" dirty="0" smtClean="0"/>
              <a:t> to </a:t>
            </a:r>
            <a:r>
              <a:rPr lang="fi-FI" sz="2800" dirty="0" err="1" smtClean="0"/>
              <a:t>find</a:t>
            </a:r>
            <a:r>
              <a:rPr lang="fi-FI" sz="2800" dirty="0" smtClean="0"/>
              <a:t> the </a:t>
            </a:r>
            <a:r>
              <a:rPr lang="fi-FI" sz="2800" dirty="0" err="1" smtClean="0"/>
              <a:t>best</a:t>
            </a:r>
            <a:r>
              <a:rPr lang="fi-FI" sz="2800" dirty="0" smtClean="0"/>
              <a:t> </a:t>
            </a:r>
            <a:r>
              <a:rPr lang="fi-FI" sz="2800" dirty="0" err="1" smtClean="0"/>
              <a:t>alternative</a:t>
            </a:r>
            <a:endParaRPr lang="fi-FI" sz="2800" dirty="0" smtClean="0"/>
          </a:p>
          <a:p>
            <a:r>
              <a:rPr lang="fi-FI" sz="2800" dirty="0" err="1" smtClean="0"/>
              <a:t>Severe</a:t>
            </a:r>
            <a:r>
              <a:rPr lang="fi-FI" sz="2800" dirty="0" smtClean="0"/>
              <a:t> </a:t>
            </a:r>
            <a:r>
              <a:rPr lang="fi-FI" sz="2800" dirty="0" err="1" smtClean="0"/>
              <a:t>hepatic</a:t>
            </a:r>
            <a:r>
              <a:rPr lang="fi-FI" sz="2800" dirty="0" smtClean="0"/>
              <a:t> </a:t>
            </a:r>
            <a:r>
              <a:rPr lang="fi-FI" sz="2800" dirty="0" err="1" smtClean="0"/>
              <a:t>impairment</a:t>
            </a:r>
            <a:r>
              <a:rPr lang="fi-FI" sz="2800" dirty="0" smtClean="0"/>
              <a:t> is </a:t>
            </a:r>
            <a:r>
              <a:rPr lang="fi-FI" sz="2800" dirty="0" err="1" smtClean="0"/>
              <a:t>often</a:t>
            </a:r>
            <a:r>
              <a:rPr lang="fi-FI" sz="2800" dirty="0" smtClean="0"/>
              <a:t> </a:t>
            </a:r>
            <a:r>
              <a:rPr lang="fi-FI" sz="2800" dirty="0" err="1" smtClean="0"/>
              <a:t>associated</a:t>
            </a:r>
            <a:r>
              <a:rPr lang="fi-FI" sz="2800" dirty="0" smtClean="0"/>
              <a:t> with </a:t>
            </a:r>
            <a:r>
              <a:rPr lang="fi-FI" sz="2800" dirty="0" err="1" smtClean="0"/>
              <a:t>reduced</a:t>
            </a:r>
            <a:r>
              <a:rPr lang="fi-FI" sz="2800" dirty="0" smtClean="0"/>
              <a:t> </a:t>
            </a:r>
            <a:r>
              <a:rPr lang="fi-FI" sz="2800" dirty="0" err="1" smtClean="0"/>
              <a:t>kidney</a:t>
            </a:r>
            <a:r>
              <a:rPr lang="fi-FI" sz="2800" dirty="0" smtClean="0"/>
              <a:t> </a:t>
            </a:r>
            <a:r>
              <a:rPr lang="fi-FI" sz="2800" dirty="0" err="1" smtClean="0"/>
              <a:t>function</a:t>
            </a:r>
            <a:r>
              <a:rPr lang="fi-FI" sz="2800" dirty="0" smtClean="0"/>
              <a:t>:</a:t>
            </a:r>
          </a:p>
          <a:p>
            <a:pPr lvl="2"/>
            <a:r>
              <a:rPr lang="fi-FI" dirty="0" err="1" smtClean="0"/>
              <a:t>Inter-functionality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heparbase</a:t>
            </a:r>
            <a:r>
              <a:rPr lang="fi-FI" dirty="0" smtClean="0"/>
              <a:t> and </a:t>
            </a:r>
            <a:r>
              <a:rPr lang="fi-FI" dirty="0" err="1" smtClean="0"/>
              <a:t>renbase</a:t>
            </a:r>
            <a:endParaRPr lang="fi-FI" dirty="0" smtClean="0"/>
          </a:p>
          <a:p>
            <a:pPr lvl="3"/>
            <a:r>
              <a:rPr lang="fi-FI" dirty="0" err="1" smtClean="0"/>
              <a:t>Warning</a:t>
            </a:r>
            <a:r>
              <a:rPr lang="fi-FI" dirty="0" smtClean="0"/>
              <a:t> to </a:t>
            </a:r>
            <a:r>
              <a:rPr lang="fi-FI" dirty="0" err="1" smtClean="0"/>
              <a:t>check</a:t>
            </a:r>
            <a:r>
              <a:rPr lang="fi-FI" dirty="0" smtClean="0"/>
              <a:t> </a:t>
            </a:r>
            <a:r>
              <a:rPr lang="fi-FI" dirty="0" err="1" smtClean="0"/>
              <a:t>also</a:t>
            </a:r>
            <a:r>
              <a:rPr lang="fi-FI" dirty="0" smtClean="0"/>
              <a:t> </a:t>
            </a:r>
            <a:r>
              <a:rPr lang="fi-FI" dirty="0" err="1" smtClean="0"/>
              <a:t>renal</a:t>
            </a:r>
            <a:r>
              <a:rPr lang="fi-FI" dirty="0" smtClean="0"/>
              <a:t> </a:t>
            </a:r>
            <a:r>
              <a:rPr lang="fi-FI" dirty="0" err="1" smtClean="0"/>
              <a:t>function</a:t>
            </a:r>
            <a:r>
              <a:rPr lang="fi-FI" dirty="0" smtClean="0"/>
              <a:t> </a:t>
            </a:r>
            <a:r>
              <a:rPr lang="fi-FI" dirty="0" err="1" smtClean="0"/>
              <a:t>when</a:t>
            </a:r>
            <a:r>
              <a:rPr lang="fi-FI" dirty="0" smtClean="0"/>
              <a:t> the </a:t>
            </a:r>
            <a:r>
              <a:rPr lang="fi-FI" dirty="0" err="1" smtClean="0"/>
              <a:t>patient</a:t>
            </a:r>
            <a:r>
              <a:rPr lang="fi-FI" dirty="0" err="1" smtClean="0"/>
              <a:t>’s</a:t>
            </a:r>
            <a:r>
              <a:rPr lang="fi-FI" dirty="0" smtClean="0"/>
              <a:t> </a:t>
            </a:r>
            <a:r>
              <a:rPr lang="fi-FI" dirty="0" err="1" smtClean="0"/>
              <a:t>Child-Pugh</a:t>
            </a:r>
            <a:r>
              <a:rPr lang="fi-FI" dirty="0" smtClean="0"/>
              <a:t> </a:t>
            </a:r>
            <a:r>
              <a:rPr lang="fi-FI" dirty="0" err="1" smtClean="0"/>
              <a:t>score</a:t>
            </a:r>
            <a:r>
              <a:rPr lang="fi-FI" dirty="0" smtClean="0"/>
              <a:t> is &gt;9 and </a:t>
            </a:r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dosage</a:t>
            </a:r>
            <a:r>
              <a:rPr lang="fi-FI" dirty="0" smtClean="0"/>
              <a:t> </a:t>
            </a:r>
            <a:r>
              <a:rPr lang="fi-FI" dirty="0" err="1" smtClean="0"/>
              <a:t>modification</a:t>
            </a:r>
            <a:r>
              <a:rPr lang="fi-FI" dirty="0" smtClean="0"/>
              <a:t> </a:t>
            </a:r>
            <a:r>
              <a:rPr lang="fi-FI" dirty="0" err="1" smtClean="0"/>
              <a:t>recommendations</a:t>
            </a:r>
            <a:r>
              <a:rPr lang="fi-FI" dirty="0" smtClean="0"/>
              <a:t> in </a:t>
            </a:r>
            <a:r>
              <a:rPr lang="fi-FI" dirty="0" err="1" smtClean="0"/>
              <a:t>renbase</a:t>
            </a:r>
            <a:r>
              <a:rPr lang="fi-FI" dirty="0" smtClean="0"/>
              <a:t> </a:t>
            </a:r>
          </a:p>
          <a:p>
            <a:pPr lvl="3"/>
            <a:r>
              <a:rPr lang="fi-FI" dirty="0" err="1" smtClean="0"/>
              <a:t>Link</a:t>
            </a:r>
            <a:r>
              <a:rPr lang="fi-FI" dirty="0" smtClean="0"/>
              <a:t> to </a:t>
            </a:r>
            <a:r>
              <a:rPr lang="fi-FI" dirty="0" err="1" smtClean="0"/>
              <a:t>drug’s</a:t>
            </a:r>
            <a:r>
              <a:rPr lang="fi-FI" dirty="0" smtClean="0"/>
              <a:t> </a:t>
            </a:r>
            <a:r>
              <a:rPr lang="fi-FI" dirty="0" err="1" smtClean="0"/>
              <a:t>renbase</a:t>
            </a:r>
            <a:r>
              <a:rPr lang="fi-FI" dirty="0" smtClean="0"/>
              <a:t> </a:t>
            </a:r>
            <a:r>
              <a:rPr lang="fi-FI" dirty="0" err="1" smtClean="0"/>
              <a:t>article</a:t>
            </a:r>
            <a:endParaRPr lang="fi-FI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4664"/>
            <a:ext cx="1800200" cy="614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Kari\Desktop\heparbase_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366" y="6309320"/>
            <a:ext cx="1260414" cy="43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34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Advice</a:t>
            </a:r>
            <a:r>
              <a:rPr lang="fi-FI" dirty="0" smtClean="0"/>
              <a:t> for </a:t>
            </a:r>
            <a:r>
              <a:rPr lang="fi-FI" dirty="0" err="1" smtClean="0"/>
              <a:t>drug</a:t>
            </a:r>
            <a:r>
              <a:rPr lang="fi-FI" dirty="0" smtClean="0"/>
              <a:t> </a:t>
            </a:r>
            <a:r>
              <a:rPr lang="fi-FI" dirty="0" err="1" smtClean="0"/>
              <a:t>dosing</a:t>
            </a:r>
            <a:r>
              <a:rPr lang="fi-FI" dirty="0" smtClean="0"/>
              <a:t> in </a:t>
            </a:r>
            <a:r>
              <a:rPr lang="fi-FI" dirty="0" err="1" smtClean="0"/>
              <a:t>hepatic</a:t>
            </a:r>
            <a:r>
              <a:rPr lang="fi-FI" dirty="0" smtClean="0"/>
              <a:t> </a:t>
            </a:r>
            <a:r>
              <a:rPr lang="fi-FI" dirty="0" err="1" smtClean="0"/>
              <a:t>impairment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429641"/>
            <a:ext cx="8229600" cy="4997152"/>
          </a:xfrm>
        </p:spPr>
        <p:txBody>
          <a:bodyPr>
            <a:normAutofit fontScale="85000" lnSpcReduction="10000"/>
          </a:bodyPr>
          <a:lstStyle/>
          <a:p>
            <a:r>
              <a:rPr lang="fi-FI" dirty="0" err="1" smtClean="0"/>
              <a:t>There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great</a:t>
            </a:r>
            <a:r>
              <a:rPr lang="fi-FI" dirty="0" smtClean="0"/>
              <a:t> </a:t>
            </a:r>
            <a:r>
              <a:rPr lang="fi-FI" dirty="0" err="1" smtClean="0"/>
              <a:t>differences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drugs</a:t>
            </a:r>
            <a:r>
              <a:rPr lang="fi-FI" dirty="0" smtClean="0"/>
              <a:t> </a:t>
            </a:r>
            <a:r>
              <a:rPr lang="fi-FI" dirty="0" err="1" smtClean="0"/>
              <a:t>even</a:t>
            </a:r>
            <a:r>
              <a:rPr lang="fi-FI" dirty="0" smtClean="0"/>
              <a:t> </a:t>
            </a:r>
            <a:r>
              <a:rPr lang="fi-FI" dirty="0" err="1" smtClean="0"/>
              <a:t>within</a:t>
            </a:r>
            <a:r>
              <a:rPr lang="fi-FI" dirty="0" smtClean="0"/>
              <a:t> a </a:t>
            </a:r>
            <a:r>
              <a:rPr lang="fi-FI" dirty="0" err="1" smtClean="0"/>
              <a:t>given</a:t>
            </a:r>
            <a:r>
              <a:rPr lang="fi-FI" dirty="0" smtClean="0"/>
              <a:t> </a:t>
            </a:r>
            <a:r>
              <a:rPr lang="fi-FI" dirty="0" err="1" smtClean="0"/>
              <a:t>therapeutic</a:t>
            </a:r>
            <a:r>
              <a:rPr lang="fi-FI" dirty="0" smtClean="0"/>
              <a:t> </a:t>
            </a:r>
            <a:r>
              <a:rPr lang="fi-FI" dirty="0" err="1" smtClean="0"/>
              <a:t>group</a:t>
            </a:r>
            <a:r>
              <a:rPr lang="fi-FI" dirty="0" smtClean="0"/>
              <a:t> in:</a:t>
            </a:r>
            <a:endParaRPr lang="fi-FI" dirty="0" smtClean="0"/>
          </a:p>
          <a:p>
            <a:pPr lvl="2"/>
            <a:r>
              <a:rPr lang="fi-FI" dirty="0" err="1" smtClean="0"/>
              <a:t>Need</a:t>
            </a:r>
            <a:r>
              <a:rPr lang="fi-FI" dirty="0" smtClean="0"/>
              <a:t> for </a:t>
            </a:r>
            <a:r>
              <a:rPr lang="fi-FI" dirty="0" err="1" smtClean="0"/>
              <a:t>dosage</a:t>
            </a:r>
            <a:r>
              <a:rPr lang="fi-FI" dirty="0" smtClean="0"/>
              <a:t> </a:t>
            </a:r>
            <a:r>
              <a:rPr lang="fi-FI" dirty="0" err="1" smtClean="0"/>
              <a:t>adjustment</a:t>
            </a:r>
            <a:r>
              <a:rPr lang="fi-FI" dirty="0" smtClean="0"/>
              <a:t> (</a:t>
            </a:r>
            <a:r>
              <a:rPr lang="fi-FI" dirty="0" err="1" smtClean="0"/>
              <a:t>kinetics</a:t>
            </a:r>
            <a:r>
              <a:rPr lang="fi-FI" dirty="0" smtClean="0"/>
              <a:t>, </a:t>
            </a:r>
            <a:r>
              <a:rPr lang="fi-FI" dirty="0" err="1" smtClean="0"/>
              <a:t>differences</a:t>
            </a:r>
            <a:r>
              <a:rPr lang="fi-FI" dirty="0" smtClean="0"/>
              <a:t> in </a:t>
            </a:r>
            <a:r>
              <a:rPr lang="fi-FI" dirty="0" err="1" smtClean="0"/>
              <a:t>metabolism</a:t>
            </a:r>
            <a:r>
              <a:rPr lang="fi-FI" dirty="0" smtClean="0"/>
              <a:t>)</a:t>
            </a:r>
            <a:endParaRPr lang="fi-FI" dirty="0" smtClean="0"/>
          </a:p>
          <a:p>
            <a:pPr lvl="2"/>
            <a:r>
              <a:rPr lang="fi-FI" dirty="0" err="1" smtClean="0"/>
              <a:t>Documentation</a:t>
            </a:r>
            <a:r>
              <a:rPr lang="fi-FI" dirty="0" smtClean="0"/>
              <a:t> of the </a:t>
            </a:r>
            <a:r>
              <a:rPr lang="fi-FI" dirty="0" err="1" smtClean="0"/>
              <a:t>need</a:t>
            </a:r>
            <a:r>
              <a:rPr lang="fi-FI" dirty="0" smtClean="0"/>
              <a:t> of </a:t>
            </a:r>
            <a:r>
              <a:rPr lang="fi-FI" dirty="0" err="1" smtClean="0"/>
              <a:t>dosage</a:t>
            </a:r>
            <a:r>
              <a:rPr lang="fi-FI" dirty="0" smtClean="0"/>
              <a:t> </a:t>
            </a:r>
            <a:r>
              <a:rPr lang="fi-FI" dirty="0" err="1" smtClean="0"/>
              <a:t>adjustment</a:t>
            </a:r>
            <a:endParaRPr lang="fi-FI" dirty="0" smtClean="0"/>
          </a:p>
          <a:p>
            <a:pPr lvl="2"/>
            <a:r>
              <a:rPr lang="fi-FI" dirty="0" err="1" smtClean="0"/>
              <a:t>Risk</a:t>
            </a:r>
            <a:r>
              <a:rPr lang="fi-FI" dirty="0" smtClean="0"/>
              <a:t> of </a:t>
            </a:r>
            <a:r>
              <a:rPr lang="fi-FI" dirty="0" err="1" smtClean="0"/>
              <a:t>hepatotoxicity</a:t>
            </a:r>
            <a:r>
              <a:rPr lang="fi-FI" dirty="0" smtClean="0"/>
              <a:t> and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tolarability</a:t>
            </a:r>
            <a:r>
              <a:rPr lang="fi-FI" dirty="0" smtClean="0"/>
              <a:t> </a:t>
            </a:r>
            <a:r>
              <a:rPr lang="fi-FI" dirty="0" err="1" smtClean="0"/>
              <a:t>issues</a:t>
            </a:r>
            <a:endParaRPr lang="fi-FI" dirty="0" smtClean="0"/>
          </a:p>
          <a:p>
            <a:r>
              <a:rPr lang="fi-FI" dirty="0" err="1" smtClean="0"/>
              <a:t>Studies</a:t>
            </a:r>
            <a:r>
              <a:rPr lang="fi-FI" dirty="0" smtClean="0"/>
              <a:t> and </a:t>
            </a:r>
            <a:r>
              <a:rPr lang="fi-FI" dirty="0" err="1" smtClean="0"/>
              <a:t>medical</a:t>
            </a:r>
            <a:r>
              <a:rPr lang="fi-FI" dirty="0" smtClean="0"/>
              <a:t> </a:t>
            </a:r>
            <a:r>
              <a:rPr lang="fi-FI" dirty="0" err="1" smtClean="0"/>
              <a:t>evidence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</a:t>
            </a:r>
            <a:r>
              <a:rPr lang="fi-FI" dirty="0" err="1" smtClean="0"/>
              <a:t>on</a:t>
            </a:r>
            <a:r>
              <a:rPr lang="fi-FI" dirty="0" err="1" smtClean="0"/>
              <a:t>Child-Pugh</a:t>
            </a:r>
            <a:r>
              <a:rPr lang="fi-FI" dirty="0" smtClean="0"/>
              <a:t> –</a:t>
            </a:r>
            <a:r>
              <a:rPr lang="fi-FI" dirty="0" err="1" smtClean="0"/>
              <a:t>clasification</a:t>
            </a:r>
            <a:r>
              <a:rPr lang="fi-FI" dirty="0" smtClean="0"/>
              <a:t> and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 of </a:t>
            </a:r>
            <a:r>
              <a:rPr lang="fi-FI" dirty="0" err="1" smtClean="0"/>
              <a:t>Child-Pugh</a:t>
            </a:r>
            <a:r>
              <a:rPr lang="fi-FI" dirty="0" smtClean="0"/>
              <a:t> </a:t>
            </a:r>
            <a:r>
              <a:rPr lang="fi-FI" dirty="0" smtClean="0"/>
              <a:t>–</a:t>
            </a:r>
            <a:r>
              <a:rPr lang="fi-FI" dirty="0" err="1" smtClean="0"/>
              <a:t>calculator</a:t>
            </a:r>
            <a:r>
              <a:rPr lang="fi-FI" dirty="0" smtClean="0"/>
              <a:t> a </a:t>
            </a:r>
            <a:r>
              <a:rPr lang="fi-FI" dirty="0" err="1" smtClean="0"/>
              <a:t>reliable</a:t>
            </a:r>
            <a:r>
              <a:rPr lang="fi-FI" dirty="0" smtClean="0"/>
              <a:t> </a:t>
            </a:r>
            <a:r>
              <a:rPr lang="fi-FI" dirty="0" err="1" smtClean="0"/>
              <a:t>dosing</a:t>
            </a:r>
            <a:r>
              <a:rPr lang="fi-FI" dirty="0" smtClean="0"/>
              <a:t> </a:t>
            </a:r>
            <a:r>
              <a:rPr lang="fi-FI" dirty="0" err="1" smtClean="0"/>
              <a:t>adjustment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made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heparbase</a:t>
            </a:r>
            <a:endParaRPr lang="fi-FI" dirty="0" smtClean="0"/>
          </a:p>
          <a:p>
            <a:r>
              <a:rPr lang="fi-FI" dirty="0" err="1" smtClean="0"/>
              <a:t>Sometimes</a:t>
            </a:r>
            <a:r>
              <a:rPr lang="fi-FI" dirty="0" smtClean="0"/>
              <a:t> </a:t>
            </a:r>
            <a:r>
              <a:rPr lang="fi-FI" dirty="0" err="1" smtClean="0"/>
              <a:t>dosing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eased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alternative</a:t>
            </a:r>
            <a:r>
              <a:rPr lang="fi-FI" dirty="0" smtClean="0"/>
              <a:t> </a:t>
            </a:r>
            <a:r>
              <a:rPr lang="fi-FI" dirty="0" err="1" smtClean="0"/>
              <a:t>choice</a:t>
            </a:r>
            <a:r>
              <a:rPr lang="fi-FI" dirty="0" smtClean="0"/>
              <a:t> of </a:t>
            </a:r>
            <a:r>
              <a:rPr lang="fi-FI" dirty="0" err="1" smtClean="0"/>
              <a:t>dosage</a:t>
            </a:r>
            <a:r>
              <a:rPr lang="fi-FI" dirty="0" smtClean="0"/>
              <a:t> </a:t>
            </a:r>
            <a:r>
              <a:rPr lang="fi-FI" dirty="0" err="1" smtClean="0"/>
              <a:t>form</a:t>
            </a:r>
            <a:r>
              <a:rPr lang="fi-FI" dirty="0" smtClean="0"/>
              <a:t>, </a:t>
            </a:r>
            <a:r>
              <a:rPr lang="fi-FI" dirty="0" err="1" smtClean="0"/>
              <a:t>e.g</a:t>
            </a:r>
            <a:r>
              <a:rPr lang="fi-FI" dirty="0" smtClean="0"/>
              <a:t>. </a:t>
            </a:r>
            <a:r>
              <a:rPr lang="fi-FI" dirty="0" err="1" smtClean="0"/>
              <a:t>changing</a:t>
            </a:r>
            <a:r>
              <a:rPr lang="fi-FI" dirty="0" smtClean="0"/>
              <a:t> </a:t>
            </a:r>
            <a:r>
              <a:rPr lang="fi-FI" dirty="0" err="1" smtClean="0"/>
              <a:t>p.o</a:t>
            </a:r>
            <a:r>
              <a:rPr lang="fi-FI" dirty="0" smtClean="0"/>
              <a:t>. </a:t>
            </a:r>
            <a:r>
              <a:rPr lang="fi-FI" dirty="0" err="1" smtClean="0"/>
              <a:t>dosing</a:t>
            </a:r>
            <a:r>
              <a:rPr lang="fi-FI" dirty="0" smtClean="0"/>
              <a:t> to </a:t>
            </a:r>
            <a:r>
              <a:rPr lang="fi-FI" dirty="0" err="1" smtClean="0"/>
              <a:t>suppository</a:t>
            </a:r>
            <a:r>
              <a:rPr lang="fi-FI" dirty="0" smtClean="0"/>
              <a:t>, </a:t>
            </a:r>
            <a:r>
              <a:rPr lang="fi-FI" dirty="0" err="1" smtClean="0"/>
              <a:t>transdermal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parenteral</a:t>
            </a:r>
            <a:r>
              <a:rPr lang="fi-FI" dirty="0" smtClean="0"/>
              <a:t> </a:t>
            </a:r>
            <a:r>
              <a:rPr lang="fi-FI" dirty="0" err="1" smtClean="0"/>
              <a:t>dosage</a:t>
            </a:r>
            <a:r>
              <a:rPr lang="fi-FI" dirty="0" smtClean="0"/>
              <a:t> </a:t>
            </a:r>
            <a:r>
              <a:rPr lang="fi-FI" dirty="0" err="1" smtClean="0"/>
              <a:t>form</a:t>
            </a:r>
            <a:r>
              <a:rPr lang="fi-FI" dirty="0" smtClean="0"/>
              <a:t> </a:t>
            </a:r>
            <a:r>
              <a:rPr lang="fi-FI" dirty="0" err="1" smtClean="0"/>
              <a:t>by-passing</a:t>
            </a:r>
            <a:r>
              <a:rPr lang="fi-FI" dirty="0" smtClean="0"/>
              <a:t> the </a:t>
            </a:r>
            <a:r>
              <a:rPr lang="fi-FI" dirty="0" err="1" smtClean="0"/>
              <a:t>first-pass</a:t>
            </a:r>
            <a:r>
              <a:rPr lang="fi-FI" dirty="0" smtClean="0"/>
              <a:t> </a:t>
            </a:r>
            <a:r>
              <a:rPr lang="fi-FI" dirty="0" err="1" smtClean="0"/>
              <a:t>metabolism</a:t>
            </a:r>
            <a:endParaRPr lang="fi-FI" dirty="0" smtClean="0"/>
          </a:p>
        </p:txBody>
      </p:sp>
      <p:pic>
        <p:nvPicPr>
          <p:cNvPr id="4" name="Picture 2" descr="C:\Users\Kari\Desktop\heparbase_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217" y="6244968"/>
            <a:ext cx="1260414" cy="43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627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Liver</a:t>
            </a:r>
            <a:r>
              <a:rPr lang="fi-FI" dirty="0" smtClean="0"/>
              <a:t> </a:t>
            </a:r>
            <a:r>
              <a:rPr lang="fi-FI" dirty="0" err="1" smtClean="0"/>
              <a:t>diseases</a:t>
            </a:r>
            <a:r>
              <a:rPr lang="fi-FI" dirty="0" smtClean="0"/>
              <a:t> </a:t>
            </a:r>
            <a:r>
              <a:rPr lang="fi-FI" dirty="0" err="1" smtClean="0"/>
              <a:t>relevant</a:t>
            </a:r>
            <a:r>
              <a:rPr lang="fi-FI" dirty="0" smtClean="0"/>
              <a:t> for </a:t>
            </a:r>
            <a:r>
              <a:rPr lang="fi-FI" dirty="0" err="1" smtClean="0"/>
              <a:t>pharmacokinetics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err="1" smtClean="0"/>
              <a:t>Chirrosis</a:t>
            </a:r>
            <a:endParaRPr lang="fi-FI" dirty="0" smtClean="0"/>
          </a:p>
          <a:p>
            <a:pPr lvl="2"/>
            <a:r>
              <a:rPr lang="fi-FI" dirty="0" err="1" smtClean="0"/>
              <a:t>Alcohol</a:t>
            </a:r>
            <a:r>
              <a:rPr lang="fi-FI" dirty="0" smtClean="0"/>
              <a:t> </a:t>
            </a:r>
            <a:r>
              <a:rPr lang="fi-FI" dirty="0" err="1" smtClean="0"/>
              <a:t>liver</a:t>
            </a:r>
            <a:r>
              <a:rPr lang="fi-FI" dirty="0" smtClean="0"/>
              <a:t> </a:t>
            </a:r>
            <a:r>
              <a:rPr lang="fi-FI" dirty="0" err="1" smtClean="0"/>
              <a:t>disease</a:t>
            </a:r>
            <a:endParaRPr lang="fi-FI" dirty="0" smtClean="0"/>
          </a:p>
          <a:p>
            <a:pPr lvl="2"/>
            <a:r>
              <a:rPr lang="fi-FI" dirty="0" err="1" smtClean="0"/>
              <a:t>Viral</a:t>
            </a:r>
            <a:r>
              <a:rPr lang="fi-FI" dirty="0" smtClean="0"/>
              <a:t> </a:t>
            </a:r>
            <a:r>
              <a:rPr lang="fi-FI" dirty="0" err="1" smtClean="0"/>
              <a:t>hepatitis</a:t>
            </a:r>
            <a:r>
              <a:rPr lang="fi-FI" dirty="0" smtClean="0"/>
              <a:t> </a:t>
            </a:r>
            <a:r>
              <a:rPr lang="fi-FI" dirty="0" smtClean="0"/>
              <a:t>B ja C</a:t>
            </a:r>
          </a:p>
          <a:p>
            <a:pPr lvl="2"/>
            <a:r>
              <a:rPr lang="fi-FI" dirty="0" err="1" smtClean="0"/>
              <a:t>Primary</a:t>
            </a:r>
            <a:r>
              <a:rPr lang="fi-FI" dirty="0" smtClean="0"/>
              <a:t> </a:t>
            </a:r>
            <a:r>
              <a:rPr lang="fi-FI" dirty="0" err="1" smtClean="0"/>
              <a:t>biliary</a:t>
            </a:r>
            <a:r>
              <a:rPr lang="fi-FI" dirty="0" smtClean="0"/>
              <a:t> </a:t>
            </a:r>
            <a:r>
              <a:rPr lang="fi-FI" dirty="0" err="1" smtClean="0"/>
              <a:t>chirrosis</a:t>
            </a:r>
            <a:r>
              <a:rPr lang="fi-FI" dirty="0" smtClean="0"/>
              <a:t> </a:t>
            </a:r>
            <a:r>
              <a:rPr lang="fi-FI" dirty="0" smtClean="0"/>
              <a:t>&amp; </a:t>
            </a:r>
            <a:r>
              <a:rPr lang="fi-FI" dirty="0" err="1" smtClean="0"/>
              <a:t>sclerosing</a:t>
            </a:r>
            <a:r>
              <a:rPr lang="fi-FI" dirty="0" smtClean="0"/>
              <a:t> </a:t>
            </a:r>
            <a:r>
              <a:rPr lang="fi-FI" dirty="0" err="1" smtClean="0"/>
              <a:t>cholangitis</a:t>
            </a:r>
            <a:endParaRPr lang="fi-FI" dirty="0" smtClean="0"/>
          </a:p>
          <a:p>
            <a:pPr lvl="2"/>
            <a:r>
              <a:rPr lang="fi-FI" dirty="0" err="1" smtClean="0"/>
              <a:t>Prevalence</a:t>
            </a:r>
            <a:r>
              <a:rPr lang="fi-FI" dirty="0" smtClean="0"/>
              <a:t> </a:t>
            </a:r>
            <a:r>
              <a:rPr lang="fi-FI" dirty="0" smtClean="0"/>
              <a:t>200-300/100.000 </a:t>
            </a:r>
            <a:r>
              <a:rPr lang="fi-FI" dirty="0" err="1" smtClean="0"/>
              <a:t>inhabitants</a:t>
            </a:r>
            <a:r>
              <a:rPr lang="fi-FI" dirty="0" smtClean="0"/>
              <a:t> in Europe </a:t>
            </a:r>
            <a:r>
              <a:rPr lang="fi-FI" sz="1300" dirty="0" smtClean="0"/>
              <a:t>(</a:t>
            </a:r>
            <a:r>
              <a:rPr lang="pt-BR" sz="1400" dirty="0" smtClean="0"/>
              <a:t>J Hepatol 2013;58:593-608.)</a:t>
            </a:r>
            <a:endParaRPr lang="fi-FI" sz="1300" dirty="0" smtClean="0"/>
          </a:p>
          <a:p>
            <a:pPr lvl="1"/>
            <a:r>
              <a:rPr lang="fi-FI" dirty="0" err="1" smtClean="0"/>
              <a:t>Clearly</a:t>
            </a:r>
            <a:r>
              <a:rPr lang="fi-FI" dirty="0" smtClean="0"/>
              <a:t> the </a:t>
            </a:r>
            <a:r>
              <a:rPr lang="fi-FI" dirty="0" err="1" smtClean="0"/>
              <a:t>most</a:t>
            </a:r>
            <a:r>
              <a:rPr lang="fi-FI" dirty="0" smtClean="0"/>
              <a:t> </a:t>
            </a:r>
            <a:r>
              <a:rPr lang="fi-FI" dirty="0" err="1" smtClean="0"/>
              <a:t>important</a:t>
            </a:r>
            <a:r>
              <a:rPr lang="fi-FI" dirty="0" smtClean="0"/>
              <a:t> </a:t>
            </a:r>
            <a:r>
              <a:rPr lang="fi-FI" dirty="0" err="1" smtClean="0"/>
              <a:t>liver</a:t>
            </a:r>
            <a:r>
              <a:rPr lang="fi-FI" dirty="0" smtClean="0"/>
              <a:t> </a:t>
            </a:r>
            <a:r>
              <a:rPr lang="fi-FI" dirty="0" err="1" smtClean="0"/>
              <a:t>condition</a:t>
            </a:r>
            <a:r>
              <a:rPr lang="fi-FI" dirty="0" smtClean="0"/>
              <a:t> </a:t>
            </a:r>
            <a:r>
              <a:rPr lang="fi-FI" dirty="0" err="1" smtClean="0"/>
              <a:t>affecting</a:t>
            </a:r>
            <a:r>
              <a:rPr lang="fi-FI" dirty="0" smtClean="0"/>
              <a:t> </a:t>
            </a:r>
            <a:r>
              <a:rPr lang="fi-FI" dirty="0" err="1" smtClean="0"/>
              <a:t>pharmacokinetics</a:t>
            </a:r>
            <a:r>
              <a:rPr lang="fi-FI" dirty="0" smtClean="0"/>
              <a:t> of </a:t>
            </a:r>
            <a:r>
              <a:rPr lang="fi-FI" dirty="0" err="1" smtClean="0"/>
              <a:t>drugs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Liver</a:t>
            </a:r>
            <a:r>
              <a:rPr lang="fi-FI" dirty="0" smtClean="0"/>
              <a:t> </a:t>
            </a:r>
            <a:r>
              <a:rPr lang="fi-FI" dirty="0" err="1" smtClean="0"/>
              <a:t>toxicity</a:t>
            </a:r>
            <a:r>
              <a:rPr lang="fi-FI" dirty="0" smtClean="0"/>
              <a:t> </a:t>
            </a:r>
            <a:r>
              <a:rPr lang="fi-FI" dirty="0" err="1" smtClean="0"/>
              <a:t>caused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drugs</a:t>
            </a:r>
            <a:r>
              <a:rPr lang="fi-FI" dirty="0" smtClean="0"/>
              <a:t>, </a:t>
            </a:r>
            <a:r>
              <a:rPr lang="fi-FI" dirty="0" err="1" smtClean="0"/>
              <a:t>natural</a:t>
            </a:r>
            <a:r>
              <a:rPr lang="fi-FI" dirty="0" smtClean="0"/>
              <a:t> products and </a:t>
            </a:r>
            <a:r>
              <a:rPr lang="fi-FI" dirty="0" err="1" smtClean="0"/>
              <a:t>mushrooms</a:t>
            </a:r>
            <a:endParaRPr lang="fi-FI" dirty="0" smtClean="0"/>
          </a:p>
          <a:p>
            <a:pPr lvl="1"/>
            <a:r>
              <a:rPr lang="fi-FI" dirty="0" err="1" smtClean="0"/>
              <a:t>Paracetamol</a:t>
            </a:r>
            <a:r>
              <a:rPr lang="fi-FI" dirty="0" smtClean="0"/>
              <a:t> </a:t>
            </a:r>
            <a:r>
              <a:rPr lang="fi-FI" dirty="0" smtClean="0"/>
              <a:t>+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NSAIDs</a:t>
            </a:r>
            <a:endParaRPr lang="fi-FI" dirty="0" smtClean="0"/>
          </a:p>
          <a:p>
            <a:pPr lvl="1"/>
            <a:r>
              <a:rPr lang="fi-FI" dirty="0" err="1" smtClean="0"/>
              <a:t>Chapparal</a:t>
            </a:r>
            <a:r>
              <a:rPr lang="fi-FI" dirty="0" smtClean="0"/>
              <a:t> </a:t>
            </a:r>
            <a:r>
              <a:rPr lang="fi-FI" dirty="0"/>
              <a:t>(</a:t>
            </a:r>
            <a:r>
              <a:rPr lang="fi-FI" dirty="0" err="1"/>
              <a:t>Larrea</a:t>
            </a:r>
            <a:r>
              <a:rPr lang="fi-FI" dirty="0"/>
              <a:t> </a:t>
            </a:r>
            <a:r>
              <a:rPr lang="fi-FI" dirty="0" err="1"/>
              <a:t>tridentata</a:t>
            </a:r>
            <a:r>
              <a:rPr lang="fi-FI" dirty="0"/>
              <a:t>), </a:t>
            </a:r>
            <a:r>
              <a:rPr lang="fi-FI" dirty="0" err="1" smtClean="0"/>
              <a:t>A</a:t>
            </a:r>
            <a:r>
              <a:rPr lang="fi-FI" dirty="0" err="1" smtClean="0"/>
              <a:t>manita</a:t>
            </a:r>
            <a:r>
              <a:rPr lang="fi-FI" dirty="0" smtClean="0"/>
              <a:t> </a:t>
            </a:r>
            <a:r>
              <a:rPr lang="fi-FI" dirty="0" err="1" smtClean="0"/>
              <a:t>virosa</a:t>
            </a:r>
            <a:r>
              <a:rPr lang="fi-FI" dirty="0" smtClean="0"/>
              <a:t> </a:t>
            </a:r>
            <a:r>
              <a:rPr lang="fi-FI" dirty="0" err="1" smtClean="0"/>
              <a:t>-mushroom</a:t>
            </a:r>
            <a:endParaRPr lang="fi-FI" dirty="0" smtClean="0"/>
          </a:p>
          <a:p>
            <a:pPr marL="57150" indent="0">
              <a:buNone/>
            </a:pPr>
            <a:endParaRPr lang="fi-FI" dirty="0" smtClean="0"/>
          </a:p>
        </p:txBody>
      </p:sp>
      <p:pic>
        <p:nvPicPr>
          <p:cNvPr id="5" name="Picture 2" descr="C:\Users\Kari\Desktop\heparbase_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366" y="6309320"/>
            <a:ext cx="1260414" cy="43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389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Advice</a:t>
            </a:r>
            <a:r>
              <a:rPr lang="fi-FI" dirty="0"/>
              <a:t> for </a:t>
            </a:r>
            <a:r>
              <a:rPr lang="fi-FI" dirty="0" err="1"/>
              <a:t>drug</a:t>
            </a:r>
            <a:r>
              <a:rPr lang="fi-FI" dirty="0"/>
              <a:t> </a:t>
            </a:r>
            <a:r>
              <a:rPr lang="fi-FI" dirty="0" err="1"/>
              <a:t>dosing</a:t>
            </a:r>
            <a:r>
              <a:rPr lang="fi-FI" dirty="0"/>
              <a:t> in </a:t>
            </a:r>
            <a:r>
              <a:rPr lang="fi-FI" dirty="0" err="1"/>
              <a:t>hepatic</a:t>
            </a:r>
            <a:r>
              <a:rPr lang="fi-FI" dirty="0"/>
              <a:t> </a:t>
            </a:r>
            <a:r>
              <a:rPr lang="fi-FI" dirty="0" err="1"/>
              <a:t>impairment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err="1" smtClean="0"/>
              <a:t>Avoid</a:t>
            </a:r>
            <a:r>
              <a:rPr lang="fi-FI" dirty="0" smtClean="0"/>
              <a:t> </a:t>
            </a:r>
            <a:r>
              <a:rPr lang="fi-FI" dirty="0" err="1" smtClean="0"/>
              <a:t>pro-drugs</a:t>
            </a:r>
            <a:r>
              <a:rPr lang="fi-FI" dirty="0" smtClean="0"/>
              <a:t> (</a:t>
            </a:r>
            <a:r>
              <a:rPr lang="fi-FI" dirty="0" err="1" smtClean="0"/>
              <a:t>reduced/abolished</a:t>
            </a:r>
            <a:r>
              <a:rPr lang="fi-FI" dirty="0" smtClean="0"/>
              <a:t> </a:t>
            </a:r>
            <a:r>
              <a:rPr lang="fi-FI" dirty="0" err="1" smtClean="0"/>
              <a:t>efficacy</a:t>
            </a:r>
            <a:r>
              <a:rPr lang="fi-FI" dirty="0" smtClean="0"/>
              <a:t>)</a:t>
            </a:r>
            <a:endParaRPr lang="fi-FI" dirty="0" smtClean="0"/>
          </a:p>
          <a:p>
            <a:r>
              <a:rPr lang="fi-FI" dirty="0" err="1" smtClean="0"/>
              <a:t>Reduced</a:t>
            </a:r>
            <a:r>
              <a:rPr lang="fi-FI" dirty="0" smtClean="0"/>
              <a:t> GFR </a:t>
            </a:r>
            <a:r>
              <a:rPr lang="fi-FI" dirty="0" err="1" smtClean="0"/>
              <a:t>associated</a:t>
            </a:r>
            <a:r>
              <a:rPr lang="fi-FI" dirty="0" smtClean="0"/>
              <a:t> with </a:t>
            </a:r>
            <a:r>
              <a:rPr lang="fi-FI" dirty="0" err="1" smtClean="0"/>
              <a:t>severe</a:t>
            </a:r>
            <a:r>
              <a:rPr lang="fi-FI" dirty="0" smtClean="0"/>
              <a:t> </a:t>
            </a:r>
            <a:r>
              <a:rPr lang="fi-FI" dirty="0" err="1" smtClean="0"/>
              <a:t>hepatic</a:t>
            </a:r>
            <a:r>
              <a:rPr lang="fi-FI" dirty="0" smtClean="0"/>
              <a:t> </a:t>
            </a:r>
            <a:r>
              <a:rPr lang="fi-FI" dirty="0" err="1" smtClean="0"/>
              <a:t>impairment</a:t>
            </a:r>
            <a:r>
              <a:rPr lang="fi-FI" dirty="0" smtClean="0"/>
              <a:t> is a </a:t>
            </a:r>
            <a:r>
              <a:rPr lang="fi-FI" dirty="0" err="1" smtClean="0"/>
              <a:t>therapeutic</a:t>
            </a:r>
            <a:r>
              <a:rPr lang="fi-FI" dirty="0" smtClean="0"/>
              <a:t> </a:t>
            </a:r>
            <a:r>
              <a:rPr lang="fi-FI" smtClean="0"/>
              <a:t>challenge</a:t>
            </a:r>
            <a:endParaRPr lang="fi-FI" dirty="0" smtClean="0"/>
          </a:p>
          <a:p>
            <a:pPr lvl="2"/>
            <a:r>
              <a:rPr lang="fi-FI" dirty="0" err="1" smtClean="0"/>
              <a:t>eGFR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calculated</a:t>
            </a:r>
            <a:r>
              <a:rPr lang="fi-FI" dirty="0" smtClean="0"/>
              <a:t> and </a:t>
            </a:r>
            <a:r>
              <a:rPr lang="fi-FI" dirty="0" err="1" smtClean="0"/>
              <a:t>aim</a:t>
            </a:r>
            <a:r>
              <a:rPr lang="fi-FI" dirty="0" smtClean="0"/>
              <a:t> to </a:t>
            </a:r>
            <a:r>
              <a:rPr lang="fi-FI" dirty="0" err="1" smtClean="0"/>
              <a:t>select</a:t>
            </a:r>
            <a:r>
              <a:rPr lang="fi-FI" dirty="0" smtClean="0"/>
              <a:t> a </a:t>
            </a:r>
            <a:r>
              <a:rPr lang="fi-FI" dirty="0" err="1" smtClean="0"/>
              <a:t>drug</a:t>
            </a:r>
            <a:r>
              <a:rPr lang="fi-FI" dirty="0" smtClean="0"/>
              <a:t> </a:t>
            </a:r>
            <a:r>
              <a:rPr lang="fi-FI" dirty="0" err="1" smtClean="0"/>
              <a:t>which</a:t>
            </a:r>
            <a:r>
              <a:rPr lang="fi-FI" dirty="0" smtClean="0"/>
              <a:t> is </a:t>
            </a:r>
            <a:r>
              <a:rPr lang="fi-FI" dirty="0" err="1" smtClean="0"/>
              <a:t>not</a:t>
            </a:r>
            <a:r>
              <a:rPr lang="fi-FI" dirty="0" smtClean="0"/>
              <a:t> a </a:t>
            </a:r>
            <a:r>
              <a:rPr lang="fi-FI" dirty="0" err="1" smtClean="0"/>
              <a:t>risk</a:t>
            </a:r>
            <a:r>
              <a:rPr lang="fi-FI" dirty="0" smtClean="0"/>
              <a:t> </a:t>
            </a:r>
            <a:r>
              <a:rPr lang="fi-FI" dirty="0" err="1" smtClean="0"/>
              <a:t>drug</a:t>
            </a:r>
            <a:r>
              <a:rPr lang="fi-FI" dirty="0" smtClean="0"/>
              <a:t> in </a:t>
            </a:r>
            <a:r>
              <a:rPr lang="fi-FI" dirty="0" err="1" smtClean="0"/>
              <a:t>hepatorenal</a:t>
            </a:r>
            <a:r>
              <a:rPr lang="fi-FI" dirty="0" smtClean="0"/>
              <a:t> </a:t>
            </a:r>
            <a:r>
              <a:rPr lang="fi-FI" dirty="0" err="1" smtClean="0"/>
              <a:t>syndrome</a:t>
            </a:r>
            <a:r>
              <a:rPr lang="fi-FI" dirty="0" smtClean="0"/>
              <a:t> (</a:t>
            </a:r>
            <a:r>
              <a:rPr lang="fi-FI" dirty="0" err="1" smtClean="0"/>
              <a:t>risk</a:t>
            </a:r>
            <a:r>
              <a:rPr lang="fi-FI" dirty="0" smtClean="0"/>
              <a:t> </a:t>
            </a:r>
            <a:r>
              <a:rPr lang="fi-FI" dirty="0" err="1" smtClean="0"/>
              <a:t>drugs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pointed</a:t>
            </a:r>
            <a:r>
              <a:rPr lang="fi-FI" dirty="0" smtClean="0"/>
              <a:t> out in the </a:t>
            </a:r>
            <a:r>
              <a:rPr lang="fi-FI" dirty="0" err="1" smtClean="0"/>
              <a:t>additional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of </a:t>
            </a:r>
            <a:r>
              <a:rPr lang="fi-FI" dirty="0" err="1" smtClean="0"/>
              <a:t>heparbase</a:t>
            </a:r>
            <a:r>
              <a:rPr lang="fi-FI" dirty="0"/>
              <a:t>)</a:t>
            </a:r>
            <a:endParaRPr lang="fi-FI" dirty="0" smtClean="0"/>
          </a:p>
          <a:p>
            <a:r>
              <a:rPr lang="fi-FI" dirty="0" err="1" smtClean="0"/>
              <a:t>Recommendations</a:t>
            </a:r>
            <a:r>
              <a:rPr lang="fi-FI" dirty="0" smtClean="0"/>
              <a:t> on </a:t>
            </a:r>
            <a:r>
              <a:rPr lang="fi-FI" dirty="0" err="1" smtClean="0"/>
              <a:t>dose</a:t>
            </a:r>
            <a:r>
              <a:rPr lang="fi-FI" dirty="0" smtClean="0"/>
              <a:t> </a:t>
            </a:r>
            <a:r>
              <a:rPr lang="fi-FI" dirty="0" err="1" smtClean="0"/>
              <a:t>adjustments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on the </a:t>
            </a:r>
            <a:r>
              <a:rPr lang="fi-FI" dirty="0" err="1" smtClean="0"/>
              <a:t>isolated</a:t>
            </a:r>
            <a:r>
              <a:rPr lang="fi-FI" dirty="0" smtClean="0"/>
              <a:t> </a:t>
            </a:r>
            <a:r>
              <a:rPr lang="fi-FI" dirty="0" err="1" smtClean="0"/>
              <a:t>effect</a:t>
            </a:r>
            <a:r>
              <a:rPr lang="fi-FI" dirty="0" smtClean="0"/>
              <a:t> of </a:t>
            </a:r>
            <a:r>
              <a:rPr lang="fi-FI" dirty="0" err="1" smtClean="0"/>
              <a:t>hepatic</a:t>
            </a:r>
            <a:r>
              <a:rPr lang="fi-FI" dirty="0" smtClean="0"/>
              <a:t> </a:t>
            </a:r>
            <a:r>
              <a:rPr lang="fi-FI" dirty="0" err="1" smtClean="0"/>
              <a:t>impairment</a:t>
            </a:r>
            <a:r>
              <a:rPr lang="fi-FI" dirty="0" smtClean="0"/>
              <a:t> on </a:t>
            </a:r>
            <a:r>
              <a:rPr lang="fi-FI" dirty="0" err="1" smtClean="0"/>
              <a:t>drug</a:t>
            </a:r>
            <a:r>
              <a:rPr lang="fi-FI" dirty="0" smtClean="0"/>
              <a:t> </a:t>
            </a:r>
            <a:r>
              <a:rPr lang="fi-FI" dirty="0" err="1" smtClean="0"/>
              <a:t>exposure</a:t>
            </a:r>
            <a:endParaRPr lang="fi-FI" dirty="0"/>
          </a:p>
          <a:p>
            <a:pPr lvl="1"/>
            <a:r>
              <a:rPr lang="fi-FI" dirty="0" smtClean="0"/>
              <a:t>the </a:t>
            </a:r>
            <a:r>
              <a:rPr lang="fi-FI" dirty="0" err="1" smtClean="0"/>
              <a:t>initial</a:t>
            </a:r>
            <a:r>
              <a:rPr lang="fi-FI" dirty="0" smtClean="0"/>
              <a:t> </a:t>
            </a:r>
            <a:r>
              <a:rPr lang="fi-FI" dirty="0" err="1" smtClean="0"/>
              <a:t>dose</a:t>
            </a:r>
            <a:r>
              <a:rPr lang="fi-FI" dirty="0" smtClean="0"/>
              <a:t> (</a:t>
            </a:r>
            <a:r>
              <a:rPr lang="fi-FI" dirty="0" err="1" smtClean="0"/>
              <a:t>where</a:t>
            </a:r>
            <a:r>
              <a:rPr lang="fi-FI" dirty="0" smtClean="0"/>
              <a:t> the %</a:t>
            </a:r>
            <a:r>
              <a:rPr lang="fi-FI" dirty="0" err="1" smtClean="0"/>
              <a:t>-reduction</a:t>
            </a:r>
            <a:r>
              <a:rPr lang="fi-FI" dirty="0" smtClean="0"/>
              <a:t> is made </a:t>
            </a:r>
            <a:r>
              <a:rPr lang="fi-FI" dirty="0" err="1" smtClean="0"/>
              <a:t>from</a:t>
            </a:r>
            <a:r>
              <a:rPr lang="fi-FI" dirty="0" smtClean="0"/>
              <a:t>) is the </a:t>
            </a:r>
            <a:r>
              <a:rPr lang="fi-FI" dirty="0" err="1" smtClean="0"/>
              <a:t>dose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would</a:t>
            </a:r>
            <a:r>
              <a:rPr lang="fi-FI" dirty="0" smtClean="0"/>
              <a:t> </a:t>
            </a:r>
            <a:r>
              <a:rPr lang="fi-FI" dirty="0" err="1" smtClean="0"/>
              <a:t>give</a:t>
            </a:r>
            <a:r>
              <a:rPr lang="fi-FI" dirty="0" smtClean="0"/>
              <a:t> to the </a:t>
            </a:r>
            <a:r>
              <a:rPr lang="fi-FI" dirty="0" err="1" smtClean="0"/>
              <a:t>patient</a:t>
            </a:r>
            <a:r>
              <a:rPr lang="fi-FI" dirty="0" smtClean="0"/>
              <a:t> </a:t>
            </a:r>
            <a:r>
              <a:rPr lang="fi-FI" dirty="0" err="1" smtClean="0"/>
              <a:t>if</a:t>
            </a:r>
            <a:r>
              <a:rPr lang="fi-FI" dirty="0" smtClean="0"/>
              <a:t> he </a:t>
            </a:r>
            <a:r>
              <a:rPr lang="fi-FI" dirty="0" err="1" smtClean="0"/>
              <a:t>had</a:t>
            </a:r>
            <a:r>
              <a:rPr lang="fi-FI" dirty="0" smtClean="0"/>
              <a:t> a </a:t>
            </a:r>
            <a:r>
              <a:rPr lang="fi-FI" dirty="0" err="1" smtClean="0"/>
              <a:t>normal</a:t>
            </a:r>
            <a:r>
              <a:rPr lang="fi-FI" dirty="0" smtClean="0"/>
              <a:t> </a:t>
            </a:r>
            <a:r>
              <a:rPr lang="fi-FI" dirty="0" err="1" smtClean="0"/>
              <a:t>liver</a:t>
            </a:r>
            <a:r>
              <a:rPr lang="fi-FI" dirty="0" smtClean="0"/>
              <a:t> </a:t>
            </a:r>
            <a:r>
              <a:rPr lang="fi-FI" dirty="0" err="1" smtClean="0"/>
              <a:t>function</a:t>
            </a:r>
            <a:endParaRPr lang="fi-FI" dirty="0"/>
          </a:p>
        </p:txBody>
      </p:sp>
      <p:pic>
        <p:nvPicPr>
          <p:cNvPr id="4" name="Picture 2" descr="C:\Users\Kari\Desktop\heparbase_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366" y="6309320"/>
            <a:ext cx="1260414" cy="43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78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tsikko 1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sz="4000" dirty="0" smtClean="0"/>
              <a:t>       </a:t>
            </a:r>
            <a:r>
              <a:rPr lang="fi-FI" altLang="fi-FI" sz="4000" dirty="0" err="1" smtClean="0"/>
              <a:t>Hepatic</a:t>
            </a:r>
            <a:r>
              <a:rPr lang="fi-FI" altLang="fi-FI" sz="4000" dirty="0" smtClean="0"/>
              <a:t> </a:t>
            </a:r>
            <a:r>
              <a:rPr lang="fi-FI" altLang="fi-FI" sz="4000" dirty="0" err="1" smtClean="0"/>
              <a:t>impairment</a:t>
            </a:r>
            <a:r>
              <a:rPr lang="fi-FI" altLang="fi-FI" sz="4000" dirty="0" smtClean="0"/>
              <a:t> and </a:t>
            </a:r>
            <a:r>
              <a:rPr lang="fi-FI" altLang="fi-FI" sz="4000" dirty="0" err="1" smtClean="0"/>
              <a:t>ADRs</a:t>
            </a:r>
            <a:endParaRPr lang="fi-FI" altLang="fi-FI" sz="4000" dirty="0" smtClean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50825" y="1600200"/>
            <a:ext cx="8893175" cy="506888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fi-FI" dirty="0" err="1" smtClean="0"/>
              <a:t>Retrospective</a:t>
            </a:r>
            <a:r>
              <a:rPr lang="fi-FI" dirty="0" smtClean="0"/>
              <a:t> </a:t>
            </a:r>
            <a:r>
              <a:rPr lang="fi-FI" dirty="0" err="1" smtClean="0"/>
              <a:t>chart</a:t>
            </a:r>
            <a:r>
              <a:rPr lang="fi-FI" dirty="0" smtClean="0"/>
              <a:t> </a:t>
            </a:r>
            <a:r>
              <a:rPr lang="fi-FI" dirty="0" err="1" smtClean="0"/>
              <a:t>study</a:t>
            </a:r>
            <a:r>
              <a:rPr lang="fi-FI" dirty="0" smtClean="0"/>
              <a:t> in 400 </a:t>
            </a:r>
            <a:r>
              <a:rPr lang="fi-FI" dirty="0" err="1" smtClean="0"/>
              <a:t>patients</a:t>
            </a:r>
            <a:r>
              <a:rPr lang="fi-FI" dirty="0" smtClean="0"/>
              <a:t> with </a:t>
            </a:r>
            <a:r>
              <a:rPr lang="fi-FI" dirty="0" err="1" smtClean="0"/>
              <a:t>cirrhosis</a:t>
            </a:r>
            <a:r>
              <a:rPr lang="fi-FI" dirty="0" smtClean="0"/>
              <a:t> at </a:t>
            </a:r>
            <a:r>
              <a:rPr lang="fi-FI" dirty="0" err="1" smtClean="0"/>
              <a:t>hospital</a:t>
            </a:r>
            <a:r>
              <a:rPr lang="fi-FI" dirty="0" smtClean="0"/>
              <a:t> </a:t>
            </a:r>
            <a:r>
              <a:rPr lang="fi-FI" dirty="0" err="1" smtClean="0"/>
              <a:t>admission</a:t>
            </a:r>
            <a:r>
              <a:rPr lang="fi-FI" dirty="0" smtClean="0"/>
              <a:t> (</a:t>
            </a:r>
            <a:r>
              <a:rPr lang="fi-FI" dirty="0" err="1" smtClean="0"/>
              <a:t>Child-Pugh</a:t>
            </a:r>
            <a:r>
              <a:rPr lang="fi-FI" dirty="0" smtClean="0"/>
              <a:t>: A 18%; B 39%; C 43%)</a:t>
            </a:r>
          </a:p>
          <a:p>
            <a:pPr>
              <a:defRPr/>
            </a:pPr>
            <a:r>
              <a:rPr lang="fi-FI" dirty="0" err="1" smtClean="0"/>
              <a:t>Altogether</a:t>
            </a:r>
            <a:r>
              <a:rPr lang="fi-FI" dirty="0" smtClean="0"/>
              <a:t> 1653 </a:t>
            </a:r>
            <a:r>
              <a:rPr lang="fi-FI" dirty="0" err="1" smtClean="0"/>
              <a:t>prescriptions</a:t>
            </a:r>
            <a:r>
              <a:rPr lang="fi-FI" dirty="0" smtClean="0"/>
              <a:t> (0-15 / </a:t>
            </a:r>
            <a:r>
              <a:rPr lang="fi-FI" dirty="0" err="1" smtClean="0"/>
              <a:t>patient</a:t>
            </a:r>
            <a:r>
              <a:rPr lang="fi-FI" dirty="0" smtClean="0"/>
              <a:t>)</a:t>
            </a:r>
          </a:p>
          <a:p>
            <a:pPr lvl="1">
              <a:defRPr/>
            </a:pPr>
            <a:r>
              <a:rPr lang="fi-FI" dirty="0" err="1" smtClean="0"/>
              <a:t>Every</a:t>
            </a:r>
            <a:r>
              <a:rPr lang="fi-FI" dirty="0" smtClean="0"/>
              <a:t> </a:t>
            </a:r>
            <a:r>
              <a:rPr lang="fi-FI" dirty="0" err="1" smtClean="0"/>
              <a:t>fifth</a:t>
            </a:r>
            <a:r>
              <a:rPr lang="fi-FI" dirty="0" smtClean="0"/>
              <a:t> (336) </a:t>
            </a:r>
            <a:r>
              <a:rPr lang="fi-FI" dirty="0" err="1" smtClean="0"/>
              <a:t>prescription</a:t>
            </a:r>
            <a:r>
              <a:rPr lang="fi-FI" dirty="0" smtClean="0"/>
              <a:t> with an </a:t>
            </a:r>
            <a:r>
              <a:rPr lang="fi-FI" dirty="0" err="1" smtClean="0"/>
              <a:t>error</a:t>
            </a:r>
            <a:r>
              <a:rPr lang="fi-FI" dirty="0" smtClean="0"/>
              <a:t> (184 </a:t>
            </a:r>
            <a:r>
              <a:rPr lang="fi-FI" dirty="0" err="1" smtClean="0"/>
              <a:t>patients</a:t>
            </a:r>
            <a:r>
              <a:rPr lang="fi-FI" dirty="0" smtClean="0"/>
              <a:t>)</a:t>
            </a:r>
          </a:p>
          <a:p>
            <a:pPr lvl="2">
              <a:defRPr/>
            </a:pPr>
            <a:r>
              <a:rPr lang="fi-FI" dirty="0" smtClean="0"/>
              <a:t>36 </a:t>
            </a:r>
            <a:r>
              <a:rPr lang="fi-FI" dirty="0" err="1" smtClean="0"/>
              <a:t>contraindicated</a:t>
            </a:r>
            <a:r>
              <a:rPr lang="fi-FI" dirty="0" smtClean="0"/>
              <a:t>; 300 </a:t>
            </a:r>
            <a:r>
              <a:rPr lang="fi-FI" dirty="0" err="1" smtClean="0"/>
              <a:t>too</a:t>
            </a:r>
            <a:r>
              <a:rPr lang="fi-FI" dirty="0" smtClean="0"/>
              <a:t> </a:t>
            </a:r>
            <a:r>
              <a:rPr lang="fi-FI" dirty="0" err="1" smtClean="0"/>
              <a:t>high</a:t>
            </a:r>
            <a:r>
              <a:rPr lang="fi-FI" dirty="0" smtClean="0"/>
              <a:t> </a:t>
            </a:r>
            <a:r>
              <a:rPr lang="fi-FI" dirty="0" err="1" smtClean="0"/>
              <a:t>dose</a:t>
            </a:r>
            <a:r>
              <a:rPr lang="fi-FI" dirty="0" smtClean="0"/>
              <a:t> (no </a:t>
            </a:r>
            <a:r>
              <a:rPr lang="fi-FI" dirty="0" err="1" smtClean="0"/>
              <a:t>adjustment</a:t>
            </a:r>
            <a:r>
              <a:rPr lang="fi-FI" dirty="0" smtClean="0"/>
              <a:t>)</a:t>
            </a:r>
          </a:p>
          <a:p>
            <a:pPr lvl="1">
              <a:defRPr/>
            </a:pPr>
            <a:r>
              <a:rPr lang="fi-FI" dirty="0" smtClean="0"/>
              <a:t>69 </a:t>
            </a:r>
            <a:r>
              <a:rPr lang="fi-FI" dirty="0" err="1" smtClean="0"/>
              <a:t>adverse</a:t>
            </a:r>
            <a:r>
              <a:rPr lang="fi-FI" dirty="0" smtClean="0"/>
              <a:t> </a:t>
            </a:r>
            <a:r>
              <a:rPr lang="fi-FI" dirty="0" err="1" smtClean="0"/>
              <a:t>events</a:t>
            </a:r>
            <a:r>
              <a:rPr lang="fi-FI" dirty="0" smtClean="0"/>
              <a:t> </a:t>
            </a:r>
            <a:r>
              <a:rPr lang="fi-FI" dirty="0" err="1" smtClean="0"/>
              <a:t>related</a:t>
            </a:r>
            <a:r>
              <a:rPr lang="fi-FI" dirty="0" smtClean="0"/>
              <a:t> to </a:t>
            </a:r>
            <a:r>
              <a:rPr lang="fi-FI" dirty="0" err="1" smtClean="0"/>
              <a:t>non-adjustment</a:t>
            </a:r>
            <a:r>
              <a:rPr lang="fi-FI" dirty="0" smtClean="0"/>
              <a:t> of the </a:t>
            </a:r>
            <a:r>
              <a:rPr lang="fi-FI" dirty="0" err="1" smtClean="0"/>
              <a:t>dose</a:t>
            </a:r>
            <a:r>
              <a:rPr lang="fi-FI" dirty="0" smtClean="0"/>
              <a:t> in </a:t>
            </a:r>
            <a:r>
              <a:rPr lang="fi-FI" dirty="0" err="1" smtClean="0"/>
              <a:t>relation</a:t>
            </a:r>
            <a:r>
              <a:rPr lang="fi-FI" dirty="0" smtClean="0"/>
              <a:t> to the </a:t>
            </a:r>
            <a:r>
              <a:rPr lang="fi-FI" dirty="0" err="1" smtClean="0"/>
              <a:t>hepatic</a:t>
            </a:r>
            <a:r>
              <a:rPr lang="fi-FI" dirty="0" smtClean="0"/>
              <a:t> </a:t>
            </a:r>
            <a:r>
              <a:rPr lang="fi-FI" dirty="0" err="1" smtClean="0"/>
              <a:t>function</a:t>
            </a:r>
            <a:endParaRPr lang="fi-FI" dirty="0" smtClean="0"/>
          </a:p>
          <a:p>
            <a:pPr lvl="2">
              <a:defRPr/>
            </a:pPr>
            <a:r>
              <a:rPr lang="fi-FI" dirty="0" smtClean="0"/>
              <a:t>68% </a:t>
            </a:r>
            <a:r>
              <a:rPr lang="fi-FI" dirty="0" err="1" smtClean="0"/>
              <a:t>preventable</a:t>
            </a:r>
            <a:endParaRPr lang="fi-FI" dirty="0" smtClean="0"/>
          </a:p>
          <a:p>
            <a:pPr lvl="1">
              <a:defRPr/>
            </a:pPr>
            <a:r>
              <a:rPr lang="fi-FI" dirty="0" err="1" smtClean="0"/>
              <a:t>Flaws</a:t>
            </a:r>
            <a:r>
              <a:rPr lang="fi-FI" dirty="0" smtClean="0"/>
              <a:t> in </a:t>
            </a:r>
            <a:r>
              <a:rPr lang="fi-FI" dirty="0" err="1" smtClean="0"/>
              <a:t>prescribing</a:t>
            </a:r>
            <a:r>
              <a:rPr lang="fi-FI" dirty="0" smtClean="0"/>
              <a:t> led to 94 </a:t>
            </a:r>
            <a:r>
              <a:rPr lang="fi-FI" dirty="0" err="1" smtClean="0"/>
              <a:t>extra</a:t>
            </a:r>
            <a:r>
              <a:rPr lang="fi-FI" dirty="0" smtClean="0"/>
              <a:t> </a:t>
            </a:r>
            <a:r>
              <a:rPr lang="fi-FI" dirty="0" err="1" smtClean="0"/>
              <a:t>in-hospital</a:t>
            </a:r>
            <a:r>
              <a:rPr lang="fi-FI" dirty="0" smtClean="0"/>
              <a:t> </a:t>
            </a:r>
            <a:r>
              <a:rPr lang="fi-FI" dirty="0" err="1" smtClean="0"/>
              <a:t>days</a:t>
            </a:r>
            <a:r>
              <a:rPr lang="fi-FI" dirty="0" smtClean="0"/>
              <a:t> </a:t>
            </a:r>
          </a:p>
          <a:p>
            <a:pPr lvl="1">
              <a:defRPr/>
            </a:pPr>
            <a:r>
              <a:rPr lang="fi-FI" dirty="0" err="1" smtClean="0"/>
              <a:t>Problem</a:t>
            </a:r>
            <a:r>
              <a:rPr lang="fi-FI" dirty="0" smtClean="0"/>
              <a:t> </a:t>
            </a:r>
            <a:r>
              <a:rPr lang="fi-FI" dirty="0" err="1" smtClean="0"/>
              <a:t>drugs</a:t>
            </a:r>
            <a:r>
              <a:rPr lang="fi-FI" dirty="0" smtClean="0"/>
              <a:t>:</a:t>
            </a:r>
          </a:p>
          <a:p>
            <a:pPr lvl="2">
              <a:defRPr/>
            </a:pPr>
            <a:r>
              <a:rPr lang="fi-FI" dirty="0" err="1" smtClean="0"/>
              <a:t>NSAIDs</a:t>
            </a:r>
            <a:r>
              <a:rPr lang="fi-FI" dirty="0" smtClean="0"/>
              <a:t> (</a:t>
            </a:r>
            <a:r>
              <a:rPr lang="fi-FI" dirty="0" err="1" smtClean="0"/>
              <a:t>g-i</a:t>
            </a:r>
            <a:r>
              <a:rPr lang="fi-FI" dirty="0" smtClean="0"/>
              <a:t> </a:t>
            </a:r>
            <a:r>
              <a:rPr lang="fi-FI" dirty="0" err="1" smtClean="0"/>
              <a:t>bleeding</a:t>
            </a:r>
            <a:r>
              <a:rPr lang="fi-FI" dirty="0" smtClean="0"/>
              <a:t>), </a:t>
            </a:r>
            <a:r>
              <a:rPr lang="fi-FI" dirty="0" err="1" smtClean="0"/>
              <a:t>hypnotics</a:t>
            </a:r>
            <a:r>
              <a:rPr lang="fi-FI" dirty="0" smtClean="0"/>
              <a:t> and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benzodiazepines</a:t>
            </a:r>
            <a:r>
              <a:rPr lang="fi-FI" dirty="0" smtClean="0"/>
              <a:t>, </a:t>
            </a:r>
          </a:p>
          <a:p>
            <a:pPr lvl="2">
              <a:defRPr/>
            </a:pPr>
            <a:r>
              <a:rPr lang="fi-FI" dirty="0" err="1" smtClean="0"/>
              <a:t>PPIs</a:t>
            </a:r>
            <a:r>
              <a:rPr lang="fi-FI" dirty="0" smtClean="0"/>
              <a:t> (</a:t>
            </a:r>
            <a:r>
              <a:rPr lang="fi-FI" dirty="0" err="1" smtClean="0"/>
              <a:t>peritonitis</a:t>
            </a:r>
            <a:r>
              <a:rPr lang="fi-FI" dirty="0" smtClean="0"/>
              <a:t>)   </a:t>
            </a:r>
          </a:p>
        </p:txBody>
      </p:sp>
      <p:sp>
        <p:nvSpPr>
          <p:cNvPr id="24580" name="Tekstiruutu 3"/>
          <p:cNvSpPr txBox="1">
            <a:spLocks noChangeArrowheads="1"/>
          </p:cNvSpPr>
          <p:nvPr/>
        </p:nvSpPr>
        <p:spPr bwMode="auto">
          <a:xfrm>
            <a:off x="5616575" y="1035772"/>
            <a:ext cx="2571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96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1pPr>
            <a:lvl2pPr marL="742950" indent="-285750" eaLnBrk="0" hangingPunct="0">
              <a:defRPr sz="96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2pPr>
            <a:lvl3pPr marL="1143000" indent="-228600" eaLnBrk="0" hangingPunct="0">
              <a:defRPr sz="96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3pPr>
            <a:lvl4pPr marL="1600200" indent="-228600" eaLnBrk="0" hangingPunct="0">
              <a:defRPr sz="96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4pPr>
            <a:lvl5pPr marL="2057400" indent="-228600" eaLnBrk="0" hangingPunct="0">
              <a:defRPr sz="96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600" b="1">
                <a:solidFill>
                  <a:schemeClr val="tx1"/>
                </a:solidFill>
                <a:latin typeface="Arial Narrow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i-FI" altLang="fi-FI" sz="1200" dirty="0" err="1"/>
              <a:t>Eur</a:t>
            </a:r>
            <a:r>
              <a:rPr lang="fi-FI" altLang="fi-FI" sz="1200" dirty="0"/>
              <a:t> J </a:t>
            </a:r>
            <a:r>
              <a:rPr lang="fi-FI" altLang="fi-FI" sz="1200" dirty="0" err="1"/>
              <a:t>Clin</a:t>
            </a:r>
            <a:r>
              <a:rPr lang="fi-FI" altLang="fi-FI" sz="1200" dirty="0"/>
              <a:t> </a:t>
            </a:r>
            <a:r>
              <a:rPr lang="fi-FI" altLang="fi-FI" sz="1200" dirty="0" err="1"/>
              <a:t>Pharmacol</a:t>
            </a:r>
            <a:r>
              <a:rPr lang="fi-FI" altLang="fi-FI" sz="1200" dirty="0"/>
              <a:t>. 2013;69:1565-73. </a:t>
            </a:r>
          </a:p>
        </p:txBody>
      </p:sp>
      <p:pic>
        <p:nvPicPr>
          <p:cNvPr id="2458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6165850"/>
            <a:ext cx="1182687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14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Determining</a:t>
            </a:r>
            <a:r>
              <a:rPr lang="fi-FI" dirty="0" smtClean="0"/>
              <a:t> the </a:t>
            </a:r>
            <a:r>
              <a:rPr lang="fi-FI" dirty="0" err="1" smtClean="0"/>
              <a:t>liver</a:t>
            </a:r>
            <a:r>
              <a:rPr lang="fi-FI" dirty="0" smtClean="0"/>
              <a:t> </a:t>
            </a:r>
            <a:r>
              <a:rPr lang="fi-FI" dirty="0" err="1" smtClean="0"/>
              <a:t>function</a:t>
            </a:r>
            <a:r>
              <a:rPr lang="fi-FI" dirty="0" smtClean="0"/>
              <a:t> with </a:t>
            </a:r>
            <a:r>
              <a:rPr lang="fi-FI" dirty="0" err="1" smtClean="0"/>
              <a:t>regard</a:t>
            </a:r>
            <a:r>
              <a:rPr lang="fi-FI" dirty="0" smtClean="0"/>
              <a:t> to </a:t>
            </a:r>
            <a:r>
              <a:rPr lang="fi-FI" dirty="0" err="1" smtClean="0"/>
              <a:t>drug</a:t>
            </a:r>
            <a:r>
              <a:rPr lang="fi-FI" dirty="0" smtClean="0"/>
              <a:t> </a:t>
            </a:r>
            <a:r>
              <a:rPr lang="fi-FI" dirty="0" err="1" smtClean="0"/>
              <a:t>therapy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484784"/>
            <a:ext cx="8496944" cy="4968552"/>
          </a:xfrm>
        </p:spPr>
        <p:txBody>
          <a:bodyPr>
            <a:normAutofit fontScale="92500" lnSpcReduction="10000"/>
          </a:bodyPr>
          <a:lstStyle/>
          <a:p>
            <a:r>
              <a:rPr lang="fi-FI" dirty="0" err="1" smtClean="0"/>
              <a:t>Laboratory</a:t>
            </a:r>
            <a:r>
              <a:rPr lang="fi-FI" dirty="0" smtClean="0"/>
              <a:t> </a:t>
            </a:r>
            <a:r>
              <a:rPr lang="fi-FI" dirty="0" err="1" smtClean="0"/>
              <a:t>testing</a:t>
            </a:r>
            <a:r>
              <a:rPr lang="fi-FI" dirty="0" smtClean="0"/>
              <a:t>:</a:t>
            </a:r>
            <a:endParaRPr lang="fi-FI" dirty="0" smtClean="0"/>
          </a:p>
          <a:p>
            <a:pPr lvl="1"/>
            <a:r>
              <a:rPr lang="fi-FI" dirty="0" err="1" smtClean="0"/>
              <a:t>Serum</a:t>
            </a:r>
            <a:r>
              <a:rPr lang="fi-FI" dirty="0" smtClean="0"/>
              <a:t> albumin </a:t>
            </a:r>
            <a:r>
              <a:rPr lang="fi-FI" dirty="0" smtClean="0"/>
              <a:t>(</a:t>
            </a:r>
            <a:r>
              <a:rPr lang="fi-FI" dirty="0" err="1" smtClean="0"/>
              <a:t>proteins</a:t>
            </a:r>
            <a:r>
              <a:rPr lang="fi-FI" dirty="0" smtClean="0"/>
              <a:t>) and </a:t>
            </a:r>
            <a:r>
              <a:rPr lang="fi-FI" dirty="0" smtClean="0"/>
              <a:t>INR </a:t>
            </a:r>
            <a:r>
              <a:rPr lang="fi-FI" dirty="0" smtClean="0"/>
              <a:t>(pro </a:t>
            </a:r>
            <a:r>
              <a:rPr lang="fi-FI" dirty="0" err="1" smtClean="0"/>
              <a:t>thromin</a:t>
            </a:r>
            <a:r>
              <a:rPr lang="fi-FI" dirty="0" smtClean="0"/>
              <a:t> </a:t>
            </a:r>
            <a:r>
              <a:rPr lang="fi-FI" dirty="0" err="1" smtClean="0"/>
              <a:t>time</a:t>
            </a:r>
            <a:r>
              <a:rPr lang="fi-FI" dirty="0" smtClean="0"/>
              <a:t>) </a:t>
            </a:r>
            <a:r>
              <a:rPr lang="fi-FI" dirty="0" err="1" smtClean="0"/>
              <a:t>are</a:t>
            </a:r>
            <a:r>
              <a:rPr lang="fi-FI" dirty="0" smtClean="0"/>
              <a:t> the </a:t>
            </a:r>
            <a:r>
              <a:rPr lang="fi-FI" dirty="0" err="1" smtClean="0"/>
              <a:t>best</a:t>
            </a:r>
            <a:r>
              <a:rPr lang="fi-FI" dirty="0" smtClean="0"/>
              <a:t> </a:t>
            </a:r>
            <a:r>
              <a:rPr lang="fi-FI" dirty="0" err="1" smtClean="0"/>
              <a:t>indicators</a:t>
            </a:r>
            <a:r>
              <a:rPr lang="fi-FI" dirty="0" smtClean="0"/>
              <a:t> for the </a:t>
            </a:r>
            <a:r>
              <a:rPr lang="fi-FI" dirty="0" err="1" smtClean="0"/>
              <a:t>drug</a:t>
            </a:r>
            <a:r>
              <a:rPr lang="fi-FI" dirty="0" smtClean="0"/>
              <a:t> </a:t>
            </a:r>
            <a:r>
              <a:rPr lang="fi-FI" dirty="0" err="1" smtClean="0"/>
              <a:t>metabolic</a:t>
            </a:r>
            <a:r>
              <a:rPr lang="fi-FI" dirty="0" smtClean="0"/>
              <a:t> </a:t>
            </a:r>
            <a:r>
              <a:rPr lang="fi-FI" dirty="0" err="1" smtClean="0"/>
              <a:t>function</a:t>
            </a:r>
            <a:r>
              <a:rPr lang="fi-FI" dirty="0" smtClean="0"/>
              <a:t> </a:t>
            </a:r>
          </a:p>
          <a:p>
            <a:pPr lvl="1"/>
            <a:r>
              <a:rPr lang="fi-FI" dirty="0" err="1" smtClean="0"/>
              <a:t>Transaminases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mirror</a:t>
            </a:r>
            <a:r>
              <a:rPr lang="fi-FI" dirty="0" smtClean="0"/>
              <a:t> </a:t>
            </a:r>
            <a:r>
              <a:rPr lang="fi-FI" dirty="0" err="1" smtClean="0"/>
              <a:t>drug</a:t>
            </a:r>
            <a:r>
              <a:rPr lang="fi-FI" dirty="0" smtClean="0"/>
              <a:t> </a:t>
            </a:r>
            <a:r>
              <a:rPr lang="fi-FI" dirty="0" err="1" smtClean="0"/>
              <a:t>metabolic</a:t>
            </a:r>
            <a:r>
              <a:rPr lang="fi-FI" dirty="0" smtClean="0"/>
              <a:t> </a:t>
            </a:r>
            <a:r>
              <a:rPr lang="fi-FI" dirty="0" err="1" smtClean="0"/>
              <a:t>capacity</a:t>
            </a:r>
            <a:r>
              <a:rPr lang="fi-FI" dirty="0" smtClean="0"/>
              <a:t> of the </a:t>
            </a:r>
            <a:r>
              <a:rPr lang="fi-FI" dirty="0" err="1" smtClean="0"/>
              <a:t>liver</a:t>
            </a:r>
            <a:endParaRPr lang="fi-FI" dirty="0" smtClean="0"/>
          </a:p>
          <a:p>
            <a:r>
              <a:rPr lang="fi-FI" dirty="0" err="1" smtClean="0"/>
              <a:t>Child-Pugh(-Turcotte</a:t>
            </a:r>
            <a:r>
              <a:rPr lang="fi-FI" dirty="0" smtClean="0"/>
              <a:t>) </a:t>
            </a:r>
            <a:r>
              <a:rPr lang="fi-FI" dirty="0" err="1" smtClean="0"/>
              <a:t>classification</a:t>
            </a:r>
            <a:r>
              <a:rPr lang="fi-FI" dirty="0" smtClean="0"/>
              <a:t>:</a:t>
            </a:r>
            <a:endParaRPr lang="fi-FI" dirty="0" smtClean="0"/>
          </a:p>
          <a:p>
            <a:pPr lvl="1"/>
            <a:r>
              <a:rPr lang="fi-FI" dirty="0" err="1" smtClean="0"/>
              <a:t>Bil</a:t>
            </a:r>
            <a:r>
              <a:rPr lang="fi-FI" dirty="0" smtClean="0"/>
              <a:t>, </a:t>
            </a:r>
            <a:r>
              <a:rPr lang="fi-FI" dirty="0" err="1" smtClean="0"/>
              <a:t>Alb</a:t>
            </a:r>
            <a:r>
              <a:rPr lang="fi-FI" dirty="0" smtClean="0"/>
              <a:t>, INR, </a:t>
            </a:r>
            <a:r>
              <a:rPr lang="fi-FI" dirty="0" err="1" smtClean="0"/>
              <a:t>Ascites</a:t>
            </a:r>
            <a:r>
              <a:rPr lang="fi-FI" dirty="0" smtClean="0"/>
              <a:t>, </a:t>
            </a:r>
            <a:r>
              <a:rPr lang="fi-FI" dirty="0" err="1" smtClean="0"/>
              <a:t>Encephalopathy</a:t>
            </a:r>
            <a:endParaRPr lang="fi-FI" dirty="0" smtClean="0"/>
          </a:p>
          <a:p>
            <a:pPr lvl="1"/>
            <a:r>
              <a:rPr lang="fi-FI" dirty="0" smtClean="0"/>
              <a:t>The </a:t>
            </a:r>
            <a:r>
              <a:rPr lang="fi-FI" dirty="0" err="1" smtClean="0"/>
              <a:t>most</a:t>
            </a:r>
            <a:r>
              <a:rPr lang="fi-FI" dirty="0" smtClean="0"/>
              <a:t> </a:t>
            </a:r>
            <a:r>
              <a:rPr lang="fi-FI" dirty="0" err="1" smtClean="0"/>
              <a:t>used</a:t>
            </a:r>
            <a:r>
              <a:rPr lang="fi-FI" dirty="0" smtClean="0"/>
              <a:t> </a:t>
            </a:r>
            <a:r>
              <a:rPr lang="fi-FI" dirty="0" err="1" smtClean="0"/>
              <a:t>method</a:t>
            </a:r>
            <a:r>
              <a:rPr lang="fi-FI" dirty="0" smtClean="0"/>
              <a:t>, </a:t>
            </a:r>
            <a:r>
              <a:rPr lang="fi-FI" dirty="0" err="1" smtClean="0"/>
              <a:t>e.g</a:t>
            </a:r>
            <a:r>
              <a:rPr lang="fi-FI" dirty="0" smtClean="0"/>
              <a:t>. </a:t>
            </a:r>
            <a:r>
              <a:rPr lang="fi-FI" dirty="0" smtClean="0"/>
              <a:t>EMA </a:t>
            </a:r>
            <a:r>
              <a:rPr lang="fi-FI" dirty="0" smtClean="0"/>
              <a:t>and </a:t>
            </a:r>
            <a:r>
              <a:rPr lang="fi-FI" dirty="0" smtClean="0"/>
              <a:t>FDA</a:t>
            </a:r>
          </a:p>
          <a:p>
            <a:pPr lvl="1"/>
            <a:r>
              <a:rPr lang="fi-FI" dirty="0" err="1" smtClean="0"/>
              <a:t>Originally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developed</a:t>
            </a:r>
            <a:r>
              <a:rPr lang="fi-FI" dirty="0" smtClean="0"/>
              <a:t> for </a:t>
            </a:r>
            <a:r>
              <a:rPr lang="fi-FI" dirty="0" err="1" smtClean="0"/>
              <a:t>drug</a:t>
            </a:r>
            <a:r>
              <a:rPr lang="fi-FI" dirty="0" smtClean="0"/>
              <a:t> </a:t>
            </a:r>
            <a:r>
              <a:rPr lang="fi-FI" dirty="0" err="1" smtClean="0"/>
              <a:t>dosing</a:t>
            </a:r>
            <a:r>
              <a:rPr lang="fi-FI" dirty="0" smtClean="0"/>
              <a:t>, </a:t>
            </a:r>
            <a:r>
              <a:rPr lang="fi-FI" dirty="0" err="1" smtClean="0"/>
              <a:t>but</a:t>
            </a:r>
            <a:r>
              <a:rPr lang="fi-FI" dirty="0" smtClean="0"/>
              <a:t> for </a:t>
            </a:r>
            <a:r>
              <a:rPr lang="fi-FI" dirty="0" err="1" smtClean="0"/>
              <a:t>patient</a:t>
            </a:r>
            <a:r>
              <a:rPr lang="fi-FI" dirty="0" smtClean="0"/>
              <a:t> </a:t>
            </a:r>
            <a:r>
              <a:rPr lang="fi-FI" dirty="0" err="1" smtClean="0"/>
              <a:t>evaluation</a:t>
            </a:r>
            <a:r>
              <a:rPr lang="fi-FI" dirty="0" smtClean="0"/>
              <a:t> </a:t>
            </a:r>
            <a:r>
              <a:rPr lang="fi-FI" dirty="0" err="1" smtClean="0"/>
              <a:t>before</a:t>
            </a:r>
            <a:r>
              <a:rPr lang="fi-FI" dirty="0" smtClean="0"/>
              <a:t> </a:t>
            </a:r>
            <a:r>
              <a:rPr lang="fi-FI" dirty="0" err="1" smtClean="0"/>
              <a:t>shunt</a:t>
            </a:r>
            <a:r>
              <a:rPr lang="fi-FI" dirty="0" smtClean="0"/>
              <a:t> </a:t>
            </a:r>
            <a:r>
              <a:rPr lang="fi-FI" dirty="0" err="1" smtClean="0"/>
              <a:t>surgery</a:t>
            </a:r>
            <a:r>
              <a:rPr lang="fi-FI" dirty="0" smtClean="0"/>
              <a:t> (in </a:t>
            </a:r>
            <a:r>
              <a:rPr lang="fi-FI" dirty="0" err="1" smtClean="0"/>
              <a:t>chirrosis</a:t>
            </a:r>
            <a:r>
              <a:rPr lang="fi-FI" dirty="0" smtClean="0"/>
              <a:t>)</a:t>
            </a:r>
            <a:endParaRPr lang="fi-FI" dirty="0" smtClean="0"/>
          </a:p>
          <a:p>
            <a:pPr lvl="1"/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equally</a:t>
            </a:r>
            <a:r>
              <a:rPr lang="fi-FI" dirty="0" smtClean="0"/>
              <a:t> </a:t>
            </a:r>
            <a:r>
              <a:rPr lang="fi-FI" dirty="0" err="1" smtClean="0"/>
              <a:t>accurate</a:t>
            </a:r>
            <a:r>
              <a:rPr lang="fi-FI" dirty="0" smtClean="0"/>
              <a:t> as </a:t>
            </a:r>
            <a:r>
              <a:rPr lang="fi-FI" dirty="0" err="1" smtClean="0"/>
              <a:t>e.g</a:t>
            </a:r>
            <a:r>
              <a:rPr lang="fi-FI" dirty="0" smtClean="0"/>
              <a:t>.</a:t>
            </a:r>
            <a:r>
              <a:rPr lang="fi-FI" dirty="0" smtClean="0"/>
              <a:t> GFR in </a:t>
            </a:r>
            <a:r>
              <a:rPr lang="fi-FI" dirty="0" err="1" smtClean="0"/>
              <a:t>renal</a:t>
            </a:r>
            <a:r>
              <a:rPr lang="fi-FI" dirty="0" smtClean="0"/>
              <a:t> </a:t>
            </a:r>
            <a:r>
              <a:rPr lang="fi-FI" dirty="0" err="1" smtClean="0"/>
              <a:t>failure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Picture 2" descr="C:\Users\Kari\Desktop\heparbase_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366" y="6309320"/>
            <a:ext cx="1260414" cy="43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16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Kuva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19" b="35272"/>
          <a:stretch/>
        </p:blipFill>
        <p:spPr bwMode="auto">
          <a:xfrm>
            <a:off x="-1116631" y="-891057"/>
            <a:ext cx="11496660" cy="4622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iruutu 5"/>
          <p:cNvSpPr txBox="1"/>
          <p:nvPr/>
        </p:nvSpPr>
        <p:spPr>
          <a:xfrm>
            <a:off x="755576" y="4005064"/>
            <a:ext cx="8388424" cy="193899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Stages</a:t>
            </a:r>
            <a:r>
              <a:rPr lang="fi-FI" sz="1200" dirty="0" smtClean="0"/>
              <a:t> of </a:t>
            </a:r>
            <a:r>
              <a:rPr lang="fi-FI" sz="1200" dirty="0" err="1" smtClean="0"/>
              <a:t>Ascites</a:t>
            </a:r>
            <a:r>
              <a:rPr lang="fi-FI" sz="1200" dirty="0" smtClean="0"/>
              <a:t>:</a:t>
            </a:r>
          </a:p>
          <a:p>
            <a:r>
              <a:rPr lang="fi-FI" sz="1200" dirty="0" smtClean="0"/>
              <a:t>    </a:t>
            </a:r>
            <a:r>
              <a:rPr lang="fi-FI" sz="1200" dirty="0" err="1" smtClean="0"/>
              <a:t>Stage</a:t>
            </a:r>
            <a:r>
              <a:rPr lang="fi-FI" sz="1200" dirty="0" smtClean="0"/>
              <a:t> 1: No </a:t>
            </a:r>
            <a:r>
              <a:rPr lang="fi-FI" sz="1200" dirty="0" err="1" smtClean="0"/>
              <a:t>ascites</a:t>
            </a:r>
            <a:endParaRPr lang="fi-FI" sz="1200" dirty="0" smtClean="0"/>
          </a:p>
          <a:p>
            <a:r>
              <a:rPr lang="fi-FI" sz="1200" dirty="0" smtClean="0"/>
              <a:t>    </a:t>
            </a:r>
            <a:r>
              <a:rPr lang="fi-FI" sz="1200" dirty="0" err="1" smtClean="0"/>
              <a:t>Stage</a:t>
            </a:r>
            <a:r>
              <a:rPr lang="fi-FI" sz="1200" dirty="0" smtClean="0"/>
              <a:t> 2: </a:t>
            </a:r>
            <a:r>
              <a:rPr lang="fi-FI" sz="1200" dirty="0" err="1" smtClean="0"/>
              <a:t>Mild</a:t>
            </a:r>
            <a:r>
              <a:rPr lang="fi-FI" sz="1200" dirty="0" smtClean="0"/>
              <a:t> (</a:t>
            </a:r>
            <a:r>
              <a:rPr lang="fi-FI" sz="1200" dirty="0" err="1" smtClean="0"/>
              <a:t>responds</a:t>
            </a:r>
            <a:r>
              <a:rPr lang="fi-FI" sz="1200" dirty="0" smtClean="0"/>
              <a:t> to </a:t>
            </a:r>
            <a:r>
              <a:rPr lang="fi-FI" sz="1200" dirty="0" err="1" smtClean="0"/>
              <a:t>treatment</a:t>
            </a:r>
            <a:r>
              <a:rPr lang="fi-FI" sz="1200" dirty="0" smtClean="0"/>
              <a:t>)</a:t>
            </a:r>
          </a:p>
          <a:p>
            <a:r>
              <a:rPr lang="fi-FI" sz="1200" dirty="0"/>
              <a:t> </a:t>
            </a:r>
            <a:r>
              <a:rPr lang="fi-FI" sz="1200" dirty="0" smtClean="0"/>
              <a:t>   </a:t>
            </a:r>
            <a:r>
              <a:rPr lang="fi-FI" sz="1200" dirty="0" err="1" smtClean="0"/>
              <a:t>Stage</a:t>
            </a:r>
            <a:r>
              <a:rPr lang="fi-FI" sz="1200" dirty="0" smtClean="0"/>
              <a:t> 3: </a:t>
            </a:r>
            <a:r>
              <a:rPr lang="fi-FI" sz="1200" dirty="0" err="1" smtClean="0"/>
              <a:t>Severe</a:t>
            </a:r>
            <a:r>
              <a:rPr lang="fi-FI" sz="1200" dirty="0" smtClean="0"/>
              <a:t> (</a:t>
            </a:r>
            <a:r>
              <a:rPr lang="fi-FI" sz="1200" dirty="0" err="1" smtClean="0"/>
              <a:t>does</a:t>
            </a:r>
            <a:r>
              <a:rPr lang="fi-FI" sz="1200" dirty="0" smtClean="0"/>
              <a:t> </a:t>
            </a:r>
            <a:r>
              <a:rPr lang="fi-FI" sz="1200" dirty="0" err="1" smtClean="0"/>
              <a:t>not</a:t>
            </a:r>
            <a:r>
              <a:rPr lang="fi-FI" sz="1200" dirty="0" smtClean="0"/>
              <a:t> </a:t>
            </a:r>
            <a:r>
              <a:rPr lang="fi-FI" sz="1200" dirty="0" err="1" smtClean="0"/>
              <a:t>respond</a:t>
            </a:r>
            <a:r>
              <a:rPr lang="fi-FI" sz="1200" dirty="0" smtClean="0"/>
              <a:t> to </a:t>
            </a:r>
            <a:r>
              <a:rPr lang="fi-FI" sz="1200" dirty="0" err="1" smtClean="0"/>
              <a:t>treatment</a:t>
            </a:r>
            <a:r>
              <a:rPr lang="fi-FI" sz="1200" dirty="0" smtClean="0"/>
              <a:t>)</a:t>
            </a:r>
            <a:endParaRPr lang="fi-FI" sz="1200" dirty="0"/>
          </a:p>
          <a:p>
            <a:endParaRPr lang="fi-FI" sz="1200" dirty="0" smtClean="0"/>
          </a:p>
          <a:p>
            <a:r>
              <a:rPr lang="fi-FI" sz="1200" dirty="0" err="1" smtClean="0"/>
              <a:t>Stages</a:t>
            </a:r>
            <a:r>
              <a:rPr lang="fi-FI" sz="1200" dirty="0" smtClean="0"/>
              <a:t> </a:t>
            </a:r>
            <a:r>
              <a:rPr lang="fi-FI" sz="1200" dirty="0"/>
              <a:t>of </a:t>
            </a:r>
            <a:r>
              <a:rPr lang="fi-FI" sz="1200" dirty="0" err="1"/>
              <a:t>Hepatic</a:t>
            </a:r>
            <a:r>
              <a:rPr lang="fi-FI" sz="1200" dirty="0"/>
              <a:t> </a:t>
            </a:r>
            <a:r>
              <a:rPr lang="fi-FI" sz="1200" dirty="0" err="1"/>
              <a:t>Encephalopathy</a:t>
            </a:r>
            <a:endParaRPr lang="fi-FI" sz="1200" dirty="0"/>
          </a:p>
          <a:p>
            <a:r>
              <a:rPr lang="fi-FI" sz="1200" dirty="0"/>
              <a:t>  </a:t>
            </a:r>
            <a:r>
              <a:rPr lang="fi-FI" sz="1200" dirty="0"/>
              <a:t> </a:t>
            </a:r>
            <a:r>
              <a:rPr lang="fi-FI" sz="1200" dirty="0" smtClean="0"/>
              <a:t> </a:t>
            </a:r>
            <a:r>
              <a:rPr lang="fi-FI" sz="1200" dirty="0" err="1" smtClean="0"/>
              <a:t>Stage</a:t>
            </a:r>
            <a:r>
              <a:rPr lang="fi-FI" sz="1200" dirty="0" smtClean="0"/>
              <a:t> </a:t>
            </a:r>
            <a:r>
              <a:rPr lang="fi-FI" sz="1200" dirty="0"/>
              <a:t>1: </a:t>
            </a:r>
            <a:r>
              <a:rPr lang="fi-FI" sz="1200" dirty="0" err="1"/>
              <a:t>Euphoria</a:t>
            </a:r>
            <a:r>
              <a:rPr lang="fi-FI" sz="1200" dirty="0"/>
              <a:t> </a:t>
            </a:r>
            <a:r>
              <a:rPr lang="fi-FI" sz="1200" dirty="0" err="1"/>
              <a:t>or</a:t>
            </a:r>
            <a:r>
              <a:rPr lang="fi-FI" sz="1200" dirty="0"/>
              <a:t> depression, </a:t>
            </a:r>
            <a:r>
              <a:rPr lang="fi-FI" sz="1200" dirty="0" err="1"/>
              <a:t>mild</a:t>
            </a:r>
            <a:r>
              <a:rPr lang="fi-FI" sz="1200" dirty="0"/>
              <a:t> </a:t>
            </a:r>
            <a:r>
              <a:rPr lang="fi-FI" sz="1200" dirty="0" err="1"/>
              <a:t>confusion</a:t>
            </a:r>
            <a:r>
              <a:rPr lang="fi-FI" sz="1200" dirty="0"/>
              <a:t>, </a:t>
            </a:r>
            <a:r>
              <a:rPr lang="fi-FI" sz="1200" dirty="0" err="1"/>
              <a:t>slurred</a:t>
            </a:r>
            <a:r>
              <a:rPr lang="fi-FI" sz="1200" dirty="0"/>
              <a:t> </a:t>
            </a:r>
            <a:r>
              <a:rPr lang="fi-FI" sz="1200" dirty="0" err="1"/>
              <a:t>speed</a:t>
            </a:r>
            <a:r>
              <a:rPr lang="fi-FI" sz="1200" dirty="0"/>
              <a:t>, </a:t>
            </a:r>
            <a:r>
              <a:rPr lang="fi-FI" sz="1200" dirty="0" err="1"/>
              <a:t>disordered</a:t>
            </a:r>
            <a:r>
              <a:rPr lang="fi-FI" sz="1200" dirty="0"/>
              <a:t> </a:t>
            </a:r>
            <a:r>
              <a:rPr lang="fi-FI" sz="1200" dirty="0" err="1"/>
              <a:t>sleep</a:t>
            </a:r>
            <a:endParaRPr lang="fi-FI" sz="1200" dirty="0"/>
          </a:p>
          <a:p>
            <a:r>
              <a:rPr lang="fi-FI" sz="1200" dirty="0"/>
              <a:t>    </a:t>
            </a:r>
            <a:r>
              <a:rPr lang="fi-FI" sz="1200" dirty="0" err="1"/>
              <a:t>Stage</a:t>
            </a:r>
            <a:r>
              <a:rPr lang="fi-FI" sz="1200" dirty="0"/>
              <a:t> 2: </a:t>
            </a:r>
            <a:r>
              <a:rPr lang="fi-FI" sz="1200" dirty="0" err="1"/>
              <a:t>Lethargy</a:t>
            </a:r>
            <a:r>
              <a:rPr lang="fi-FI" sz="1200" dirty="0"/>
              <a:t>, </a:t>
            </a:r>
            <a:r>
              <a:rPr lang="fi-FI" sz="1200" dirty="0" err="1"/>
              <a:t>moderate</a:t>
            </a:r>
            <a:r>
              <a:rPr lang="fi-FI" sz="1200" dirty="0"/>
              <a:t> </a:t>
            </a:r>
            <a:r>
              <a:rPr lang="fi-FI" sz="1200" dirty="0" err="1"/>
              <a:t>confusion</a:t>
            </a:r>
            <a:endParaRPr lang="fi-FI" sz="1200" dirty="0"/>
          </a:p>
          <a:p>
            <a:r>
              <a:rPr lang="fi-FI" sz="1200" dirty="0"/>
              <a:t>    </a:t>
            </a:r>
            <a:r>
              <a:rPr lang="fi-FI" sz="1200" dirty="0" err="1"/>
              <a:t>Stage</a:t>
            </a:r>
            <a:r>
              <a:rPr lang="fi-FI" sz="1200" dirty="0"/>
              <a:t> 3: </a:t>
            </a:r>
            <a:r>
              <a:rPr lang="fi-FI" sz="1200" dirty="0" err="1"/>
              <a:t>Marked</a:t>
            </a:r>
            <a:r>
              <a:rPr lang="fi-FI" sz="1200" dirty="0"/>
              <a:t> </a:t>
            </a:r>
            <a:r>
              <a:rPr lang="fi-FI" sz="1200" dirty="0" err="1"/>
              <a:t>confusion</a:t>
            </a:r>
            <a:r>
              <a:rPr lang="fi-FI" sz="1200" dirty="0"/>
              <a:t>, </a:t>
            </a:r>
            <a:r>
              <a:rPr lang="fi-FI" sz="1200" dirty="0" err="1"/>
              <a:t>incoherent</a:t>
            </a:r>
            <a:r>
              <a:rPr lang="fi-FI" sz="1200" dirty="0"/>
              <a:t> </a:t>
            </a:r>
            <a:r>
              <a:rPr lang="fi-FI" sz="1200" dirty="0" err="1"/>
              <a:t>speech</a:t>
            </a:r>
            <a:r>
              <a:rPr lang="fi-FI" sz="1200" dirty="0"/>
              <a:t>, </a:t>
            </a:r>
            <a:r>
              <a:rPr lang="fi-FI" sz="1200" dirty="0" err="1"/>
              <a:t>sleeping</a:t>
            </a:r>
            <a:r>
              <a:rPr lang="fi-FI" sz="1200" dirty="0"/>
              <a:t> </a:t>
            </a:r>
            <a:r>
              <a:rPr lang="fi-FI" sz="1200" dirty="0" err="1"/>
              <a:t>but</a:t>
            </a:r>
            <a:r>
              <a:rPr lang="fi-FI" sz="1200" dirty="0"/>
              <a:t> </a:t>
            </a:r>
            <a:r>
              <a:rPr lang="fi-FI" sz="1200" dirty="0" err="1"/>
              <a:t>arousable</a:t>
            </a:r>
            <a:endParaRPr lang="fi-FI" sz="1200" dirty="0"/>
          </a:p>
          <a:p>
            <a:r>
              <a:rPr lang="fi-FI" sz="1200" dirty="0"/>
              <a:t>    </a:t>
            </a:r>
            <a:r>
              <a:rPr lang="fi-FI" sz="1200" dirty="0" err="1"/>
              <a:t>Stage</a:t>
            </a:r>
            <a:r>
              <a:rPr lang="fi-FI" sz="1200" dirty="0"/>
              <a:t> 4: </a:t>
            </a:r>
            <a:r>
              <a:rPr lang="fi-FI" sz="1200" dirty="0" err="1"/>
              <a:t>Coma</a:t>
            </a:r>
            <a:r>
              <a:rPr lang="fi-FI" sz="1200" dirty="0"/>
              <a:t>, </a:t>
            </a:r>
            <a:r>
              <a:rPr lang="fi-FI" sz="1200" dirty="0" err="1"/>
              <a:t>initially</a:t>
            </a:r>
            <a:r>
              <a:rPr lang="fi-FI" sz="1200" dirty="0"/>
              <a:t> </a:t>
            </a:r>
            <a:r>
              <a:rPr lang="fi-FI" sz="1200" dirty="0" err="1"/>
              <a:t>responsive</a:t>
            </a:r>
            <a:r>
              <a:rPr lang="fi-FI" sz="1200" dirty="0"/>
              <a:t> to </a:t>
            </a:r>
            <a:r>
              <a:rPr lang="fi-FI" sz="1200" dirty="0" err="1"/>
              <a:t>noxious</a:t>
            </a:r>
            <a:r>
              <a:rPr lang="fi-FI" sz="1200" dirty="0"/>
              <a:t> </a:t>
            </a:r>
            <a:r>
              <a:rPr lang="fi-FI" sz="1200" dirty="0" err="1"/>
              <a:t>stimuli</a:t>
            </a:r>
            <a:r>
              <a:rPr lang="fi-FI" sz="1200" dirty="0"/>
              <a:t>, </a:t>
            </a:r>
            <a:r>
              <a:rPr lang="fi-FI" sz="1200" dirty="0" err="1"/>
              <a:t>but</a:t>
            </a:r>
            <a:r>
              <a:rPr lang="fi-FI" sz="1200" dirty="0"/>
              <a:t> </a:t>
            </a:r>
            <a:r>
              <a:rPr lang="fi-FI" sz="1200" dirty="0" err="1"/>
              <a:t>later</a:t>
            </a:r>
            <a:r>
              <a:rPr lang="fi-FI" sz="1200" dirty="0"/>
              <a:t> </a:t>
            </a:r>
            <a:r>
              <a:rPr lang="fi-FI" sz="1200" dirty="0" err="1"/>
              <a:t>unresponsive</a:t>
            </a:r>
            <a:endParaRPr lang="fi-FI" sz="1200" dirty="0"/>
          </a:p>
        </p:txBody>
      </p:sp>
      <p:pic>
        <p:nvPicPr>
          <p:cNvPr id="4" name="Picture 2" descr="C:\Users\Kari\Desktop\heparbase_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366" y="6309320"/>
            <a:ext cx="1260414" cy="43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87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tsikko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altLang="fi-FI" dirty="0" smtClean="0"/>
              <a:t>         </a:t>
            </a:r>
            <a:r>
              <a:rPr lang="fi-FI" altLang="fi-FI" dirty="0" err="1"/>
              <a:t>c</a:t>
            </a:r>
            <a:r>
              <a:rPr lang="fi-FI" altLang="fi-FI" dirty="0" err="1" smtClean="0"/>
              <a:t>lassification</a:t>
            </a:r>
            <a:endParaRPr lang="fi-FI" altLang="fi-FI" dirty="0" smtClean="0"/>
          </a:p>
        </p:txBody>
      </p:sp>
      <p:sp>
        <p:nvSpPr>
          <p:cNvPr id="25603" name="Sisällön paikkamerkki 2"/>
          <p:cNvSpPr>
            <a:spLocks noGrp="1"/>
          </p:cNvSpPr>
          <p:nvPr>
            <p:ph idx="1"/>
          </p:nvPr>
        </p:nvSpPr>
        <p:spPr bwMode="auto">
          <a:xfrm>
            <a:off x="500063" y="1214438"/>
            <a:ext cx="8229600" cy="5286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fi-FI" altLang="fi-FI" sz="1600" smtClean="0"/>
              <a:t>Degree of hepatic impairment, based on Child-Pugh classification, is divided into three categories, according to the classification by EMA and FDA: </a:t>
            </a:r>
          </a:p>
          <a:p>
            <a:pPr marL="0" indent="0">
              <a:buFontTx/>
              <a:buNone/>
            </a:pPr>
            <a:endParaRPr lang="fi-FI" altLang="fi-FI" sz="1600" smtClean="0"/>
          </a:p>
          <a:p>
            <a:pPr marL="0" indent="0">
              <a:buFontTx/>
              <a:buNone/>
            </a:pPr>
            <a:r>
              <a:rPr lang="fi-FI" altLang="fi-FI" sz="1600" smtClean="0"/>
              <a:t>A	Child-Pugh 5-6 (mild hepatic impairment)</a:t>
            </a:r>
          </a:p>
          <a:p>
            <a:pPr marL="0" indent="0">
              <a:buFontTx/>
              <a:buNone/>
            </a:pPr>
            <a:r>
              <a:rPr lang="fi-FI" altLang="fi-FI" sz="1600" smtClean="0"/>
              <a:t>B	Child-Pugh 7-9 (moderate hepatic impairment)</a:t>
            </a:r>
          </a:p>
          <a:p>
            <a:pPr marL="0" indent="0">
              <a:buFontTx/>
              <a:buNone/>
            </a:pPr>
            <a:r>
              <a:rPr lang="fi-FI" altLang="fi-FI" sz="1600" smtClean="0"/>
              <a:t>C	Child-Pugh &gt;10 (severe hepatic impairment)</a:t>
            </a:r>
          </a:p>
          <a:p>
            <a:pPr marL="0" indent="0">
              <a:buFontTx/>
              <a:buNone/>
            </a:pPr>
            <a:endParaRPr lang="fi-FI" altLang="fi-FI" sz="1600" smtClean="0"/>
          </a:p>
          <a:p>
            <a:pPr marL="0" indent="0">
              <a:buFontTx/>
              <a:buNone/>
            </a:pPr>
            <a:r>
              <a:rPr lang="fi-FI" altLang="fi-FI" sz="1600" smtClean="0"/>
              <a:t> </a:t>
            </a:r>
          </a:p>
          <a:p>
            <a:pPr marL="0" indent="0">
              <a:buFontTx/>
              <a:buNone/>
            </a:pPr>
            <a:r>
              <a:rPr lang="fi-FI" altLang="fi-FI" sz="1600" smtClean="0"/>
              <a:t>The safety and need for dosage recommendations is classified into four different categories (A to D), clarified by a colour coding system:</a:t>
            </a:r>
          </a:p>
          <a:p>
            <a:pPr marL="0" indent="0">
              <a:buFontTx/>
              <a:buNone/>
            </a:pPr>
            <a:r>
              <a:rPr lang="fi-FI" altLang="fi-FI" sz="1600" smtClean="0"/>
              <a:t> </a:t>
            </a:r>
          </a:p>
          <a:p>
            <a:pPr marL="0" indent="0">
              <a:buFontTx/>
              <a:buNone/>
            </a:pPr>
            <a:r>
              <a:rPr lang="fi-FI" altLang="fi-FI" sz="1600" smtClean="0"/>
              <a:t>	No need for dosage modification </a:t>
            </a:r>
          </a:p>
          <a:p>
            <a:pPr marL="0" indent="0">
              <a:buFontTx/>
              <a:buNone/>
            </a:pPr>
            <a:r>
              <a:rPr lang="fi-FI" altLang="fi-FI" sz="1600" smtClean="0"/>
              <a:t>	The information is not available or the recommendation is estimated based on the 	pharmacokinetic characteristics of the substance </a:t>
            </a:r>
          </a:p>
          <a:p>
            <a:pPr marL="0" indent="0">
              <a:buFontTx/>
              <a:buNone/>
            </a:pPr>
            <a:r>
              <a:rPr lang="fi-FI" altLang="fi-FI" sz="1600" smtClean="0"/>
              <a:t>	Modification of the dose or dosage interval is needed</a:t>
            </a:r>
          </a:p>
          <a:p>
            <a:pPr marL="0" indent="0">
              <a:buFontTx/>
              <a:buNone/>
            </a:pPr>
            <a:r>
              <a:rPr lang="fi-FI" altLang="fi-FI" sz="1600" smtClean="0"/>
              <a:t>	The use should be avoided</a:t>
            </a:r>
          </a:p>
          <a:p>
            <a:pPr marL="0" indent="0">
              <a:buFontTx/>
              <a:buNone/>
            </a:pPr>
            <a:r>
              <a:rPr lang="fi-FI" altLang="fi-FI" sz="1600" smtClean="0"/>
              <a:t>For categories B and C, a detailled numerical information on the magnitude of dosage modification is provided whenever available.</a:t>
            </a:r>
          </a:p>
        </p:txBody>
      </p:sp>
      <p:sp>
        <p:nvSpPr>
          <p:cNvPr id="5" name="Suorakulmio 4"/>
          <p:cNvSpPr/>
          <p:nvPr/>
        </p:nvSpPr>
        <p:spPr>
          <a:xfrm>
            <a:off x="428625" y="3500438"/>
            <a:ext cx="8286750" cy="3000375"/>
          </a:xfrm>
          <a:prstGeom prst="rect">
            <a:avLst/>
          </a:prstGeom>
          <a:solidFill>
            <a:srgbClr val="C00000">
              <a:alpha val="1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6" name="Suorakulmio 5"/>
          <p:cNvSpPr/>
          <p:nvPr/>
        </p:nvSpPr>
        <p:spPr>
          <a:xfrm>
            <a:off x="928688" y="4429125"/>
            <a:ext cx="285750" cy="1428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Suorakulmio 6"/>
          <p:cNvSpPr/>
          <p:nvPr/>
        </p:nvSpPr>
        <p:spPr>
          <a:xfrm>
            <a:off x="928688" y="4857750"/>
            <a:ext cx="285750" cy="142875"/>
          </a:xfrm>
          <a:prstGeom prst="rect">
            <a:avLst/>
          </a:prstGeom>
          <a:solidFill>
            <a:schemeClr val="accent4">
              <a:lumMod val="65000"/>
              <a:lumOff val="35000"/>
            </a:schemeClr>
          </a:solidFill>
          <a:ln>
            <a:solidFill>
              <a:schemeClr val="accent4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Suorakulmio 7"/>
          <p:cNvSpPr/>
          <p:nvPr/>
        </p:nvSpPr>
        <p:spPr>
          <a:xfrm>
            <a:off x="928688" y="5286375"/>
            <a:ext cx="285750" cy="14287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200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" name="Suorakulmio 8"/>
          <p:cNvSpPr/>
          <p:nvPr/>
        </p:nvSpPr>
        <p:spPr>
          <a:xfrm>
            <a:off x="928688" y="5572125"/>
            <a:ext cx="285750" cy="1428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i-FI" sz="1200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" name="Suorakulmio 9"/>
          <p:cNvSpPr/>
          <p:nvPr/>
        </p:nvSpPr>
        <p:spPr>
          <a:xfrm>
            <a:off x="428625" y="1214438"/>
            <a:ext cx="8286750" cy="2214562"/>
          </a:xfrm>
          <a:prstGeom prst="rect">
            <a:avLst/>
          </a:prstGeom>
          <a:solidFill>
            <a:srgbClr val="C0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pic>
        <p:nvPicPr>
          <p:cNvPr id="11" name="Picture 2" descr="C:\Users\Kari\Desktop\heparbase_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340201"/>
            <a:ext cx="1944217" cy="663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38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FDA </a:t>
            </a:r>
            <a:r>
              <a:rPr lang="fi-FI" dirty="0" err="1"/>
              <a:t>guideline</a:t>
            </a:r>
            <a:r>
              <a:rPr lang="fi-FI" dirty="0"/>
              <a:t> </a:t>
            </a:r>
            <a:r>
              <a:rPr lang="fi-FI" dirty="0" smtClean="0"/>
              <a:t>in </a:t>
            </a:r>
            <a:r>
              <a:rPr lang="fi-FI" dirty="0" err="1" smtClean="0"/>
              <a:t>drug</a:t>
            </a:r>
            <a:r>
              <a:rPr lang="fi-FI" dirty="0" smtClean="0"/>
              <a:t> </a:t>
            </a:r>
            <a:r>
              <a:rPr lang="fi-FI" dirty="0" err="1" smtClean="0"/>
              <a:t>development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fi-FI" dirty="0" err="1" smtClean="0"/>
              <a:t>Studies</a:t>
            </a:r>
            <a:r>
              <a:rPr lang="fi-FI" dirty="0" smtClean="0"/>
              <a:t> in </a:t>
            </a:r>
            <a:r>
              <a:rPr lang="fi-FI" dirty="0" err="1" smtClean="0"/>
              <a:t>hepatic</a:t>
            </a:r>
            <a:r>
              <a:rPr lang="fi-FI" dirty="0" smtClean="0"/>
              <a:t> </a:t>
            </a:r>
            <a:r>
              <a:rPr lang="fi-FI" dirty="0" err="1" smtClean="0"/>
              <a:t>impairment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performed</a:t>
            </a:r>
            <a:r>
              <a:rPr lang="fi-FI" dirty="0" smtClean="0"/>
              <a:t> </a:t>
            </a:r>
            <a:r>
              <a:rPr lang="fi-FI" dirty="0" err="1" smtClean="0"/>
              <a:t>before</a:t>
            </a:r>
            <a:r>
              <a:rPr lang="fi-FI" dirty="0" smtClean="0"/>
              <a:t> </a:t>
            </a:r>
            <a:r>
              <a:rPr lang="fi-FI" dirty="0" err="1" smtClean="0"/>
              <a:t>marketing</a:t>
            </a:r>
            <a:r>
              <a:rPr lang="fi-FI" dirty="0" smtClean="0"/>
              <a:t> </a:t>
            </a:r>
            <a:r>
              <a:rPr lang="fi-FI" dirty="0" err="1" smtClean="0"/>
              <a:t>authorisation</a:t>
            </a:r>
            <a:r>
              <a:rPr lang="fi-FI" dirty="0" smtClean="0"/>
              <a:t>:</a:t>
            </a:r>
            <a:endParaRPr lang="fi-FI" dirty="0" smtClean="0"/>
          </a:p>
          <a:p>
            <a:pPr lvl="2"/>
            <a:r>
              <a:rPr lang="fi-FI" dirty="0" err="1" smtClean="0"/>
              <a:t>When</a:t>
            </a:r>
            <a:r>
              <a:rPr lang="fi-FI" dirty="0" smtClean="0"/>
              <a:t> the </a:t>
            </a:r>
            <a:r>
              <a:rPr lang="fi-FI" dirty="0" err="1" smtClean="0"/>
              <a:t>liver</a:t>
            </a:r>
            <a:r>
              <a:rPr lang="fi-FI" dirty="0" smtClean="0"/>
              <a:t> </a:t>
            </a:r>
            <a:r>
              <a:rPr lang="fi-FI" dirty="0" err="1" smtClean="0"/>
              <a:t>metabolism</a:t>
            </a:r>
            <a:r>
              <a:rPr lang="fi-FI" dirty="0" smtClean="0"/>
              <a:t> / </a:t>
            </a:r>
            <a:r>
              <a:rPr lang="fi-FI" dirty="0" err="1" smtClean="0"/>
              <a:t>excretion</a:t>
            </a:r>
            <a:r>
              <a:rPr lang="fi-FI" dirty="0" smtClean="0"/>
              <a:t> (to bile) </a:t>
            </a:r>
            <a:r>
              <a:rPr lang="fi-FI" dirty="0" err="1" smtClean="0"/>
              <a:t>accounts</a:t>
            </a:r>
            <a:r>
              <a:rPr lang="fi-FI" dirty="0" smtClean="0"/>
              <a:t> for</a:t>
            </a:r>
            <a:r>
              <a:rPr lang="fi-FI" dirty="0" smtClean="0"/>
              <a:t> </a:t>
            </a:r>
            <a:r>
              <a:rPr lang="fi-FI" dirty="0" smtClean="0"/>
              <a:t>&gt;20% </a:t>
            </a:r>
            <a:r>
              <a:rPr lang="fi-FI" dirty="0" smtClean="0"/>
              <a:t>of the </a:t>
            </a:r>
            <a:r>
              <a:rPr lang="fi-FI" dirty="0" err="1" smtClean="0"/>
              <a:t>total</a:t>
            </a:r>
            <a:r>
              <a:rPr lang="fi-FI" dirty="0" smtClean="0"/>
              <a:t> </a:t>
            </a:r>
            <a:r>
              <a:rPr lang="fi-FI" dirty="0" err="1" smtClean="0"/>
              <a:t>clearance</a:t>
            </a:r>
            <a:r>
              <a:rPr lang="fi-FI" dirty="0" smtClean="0"/>
              <a:t> of the </a:t>
            </a:r>
            <a:r>
              <a:rPr lang="fi-FI" dirty="0" err="1" smtClean="0"/>
              <a:t>drug</a:t>
            </a:r>
            <a:endParaRPr lang="fi-FI" dirty="0" smtClean="0"/>
          </a:p>
          <a:p>
            <a:pPr lvl="2"/>
            <a:r>
              <a:rPr lang="fi-FI" dirty="0" err="1" smtClean="0"/>
              <a:t>Always</a:t>
            </a:r>
            <a:r>
              <a:rPr lang="fi-FI" dirty="0" smtClean="0"/>
              <a:t> </a:t>
            </a:r>
            <a:r>
              <a:rPr lang="fi-FI" dirty="0" err="1" smtClean="0"/>
              <a:t>when</a:t>
            </a:r>
            <a:r>
              <a:rPr lang="fi-FI" dirty="0" smtClean="0"/>
              <a:t> the </a:t>
            </a:r>
            <a:r>
              <a:rPr lang="fi-FI" dirty="0" err="1" smtClean="0"/>
              <a:t>therapeutic</a:t>
            </a:r>
            <a:r>
              <a:rPr lang="fi-FI" dirty="0" smtClean="0"/>
              <a:t> </a:t>
            </a:r>
            <a:r>
              <a:rPr lang="fi-FI" dirty="0" err="1" smtClean="0"/>
              <a:t>index</a:t>
            </a:r>
            <a:r>
              <a:rPr lang="fi-FI" dirty="0" smtClean="0"/>
              <a:t> of the </a:t>
            </a:r>
            <a:r>
              <a:rPr lang="fi-FI" dirty="0" err="1" smtClean="0"/>
              <a:t>drug</a:t>
            </a:r>
            <a:r>
              <a:rPr lang="fi-FI" dirty="0" smtClean="0"/>
              <a:t> is </a:t>
            </a:r>
            <a:r>
              <a:rPr lang="fi-FI" dirty="0" err="1" smtClean="0"/>
              <a:t>small</a:t>
            </a:r>
            <a:endParaRPr lang="fi-FI" dirty="0" smtClean="0"/>
          </a:p>
          <a:p>
            <a:r>
              <a:rPr lang="fi-FI" dirty="0" smtClean="0"/>
              <a:t>No </a:t>
            </a:r>
            <a:r>
              <a:rPr lang="fi-FI" dirty="0" err="1" smtClean="0"/>
              <a:t>need</a:t>
            </a:r>
            <a:r>
              <a:rPr lang="fi-FI" dirty="0" smtClean="0"/>
              <a:t> to </a:t>
            </a:r>
            <a:r>
              <a:rPr lang="fi-FI" dirty="0" err="1" smtClean="0"/>
              <a:t>do</a:t>
            </a:r>
            <a:r>
              <a:rPr lang="fi-FI" dirty="0" smtClean="0"/>
              <a:t> the </a:t>
            </a:r>
            <a:r>
              <a:rPr lang="fi-FI" dirty="0" err="1" smtClean="0"/>
              <a:t>studies</a:t>
            </a:r>
            <a:r>
              <a:rPr lang="fi-FI" dirty="0" smtClean="0"/>
              <a:t> </a:t>
            </a:r>
            <a:r>
              <a:rPr lang="fi-FI" dirty="0" err="1" smtClean="0"/>
              <a:t>when</a:t>
            </a:r>
            <a:r>
              <a:rPr lang="fi-FI" dirty="0" smtClean="0"/>
              <a:t>:</a:t>
            </a:r>
            <a:endParaRPr lang="fi-FI" dirty="0" smtClean="0"/>
          </a:p>
          <a:p>
            <a:pPr lvl="2"/>
            <a:r>
              <a:rPr lang="fi-FI" dirty="0" err="1" smtClean="0"/>
              <a:t>Drug</a:t>
            </a:r>
            <a:r>
              <a:rPr lang="fi-FI" dirty="0" smtClean="0"/>
              <a:t> is </a:t>
            </a:r>
            <a:r>
              <a:rPr lang="fi-FI" dirty="0" err="1" smtClean="0"/>
              <a:t>given</a:t>
            </a:r>
            <a:r>
              <a:rPr lang="fi-FI" dirty="0" smtClean="0"/>
              <a:t> as single </a:t>
            </a:r>
            <a:r>
              <a:rPr lang="fi-FI" dirty="0" err="1" smtClean="0"/>
              <a:t>dose</a:t>
            </a:r>
            <a:r>
              <a:rPr lang="fi-FI" dirty="0" smtClean="0"/>
              <a:t> (no </a:t>
            </a:r>
            <a:r>
              <a:rPr lang="fi-FI" dirty="0" err="1" smtClean="0"/>
              <a:t>risk</a:t>
            </a:r>
            <a:r>
              <a:rPr lang="fi-FI" dirty="0" smtClean="0"/>
              <a:t> of </a:t>
            </a:r>
            <a:r>
              <a:rPr lang="fi-FI" dirty="0" err="1" smtClean="0"/>
              <a:t>accumulation</a:t>
            </a:r>
            <a:r>
              <a:rPr lang="fi-FI" dirty="0" smtClean="0"/>
              <a:t>)</a:t>
            </a:r>
            <a:endParaRPr lang="fi-FI" dirty="0" smtClean="0"/>
          </a:p>
          <a:p>
            <a:pPr lvl="2"/>
            <a:r>
              <a:rPr lang="fi-FI" dirty="0"/>
              <a:t>the </a:t>
            </a:r>
            <a:r>
              <a:rPr lang="fi-FI" dirty="0" err="1"/>
              <a:t>liver</a:t>
            </a:r>
            <a:r>
              <a:rPr lang="fi-FI" dirty="0"/>
              <a:t> </a:t>
            </a:r>
            <a:r>
              <a:rPr lang="fi-FI" dirty="0" err="1"/>
              <a:t>metabolism</a:t>
            </a:r>
            <a:r>
              <a:rPr lang="fi-FI" dirty="0"/>
              <a:t> / </a:t>
            </a:r>
            <a:r>
              <a:rPr lang="fi-FI" dirty="0" err="1"/>
              <a:t>excretion</a:t>
            </a:r>
            <a:r>
              <a:rPr lang="fi-FI" dirty="0"/>
              <a:t> (to bile) </a:t>
            </a:r>
            <a:r>
              <a:rPr lang="fi-FI" dirty="0" err="1"/>
              <a:t>accounts</a:t>
            </a:r>
            <a:r>
              <a:rPr lang="fi-FI" dirty="0"/>
              <a:t> for </a:t>
            </a:r>
            <a:r>
              <a:rPr lang="fi-FI" dirty="0" smtClean="0"/>
              <a:t>&lt;20</a:t>
            </a:r>
            <a:r>
              <a:rPr lang="fi-FI" dirty="0"/>
              <a:t>% of the </a:t>
            </a:r>
            <a:r>
              <a:rPr lang="fi-FI" dirty="0" err="1"/>
              <a:t>total</a:t>
            </a:r>
            <a:r>
              <a:rPr lang="fi-FI" dirty="0"/>
              <a:t> </a:t>
            </a:r>
            <a:r>
              <a:rPr lang="fi-FI" dirty="0" err="1"/>
              <a:t>clearance</a:t>
            </a:r>
            <a:r>
              <a:rPr lang="fi-FI" dirty="0"/>
              <a:t> of the </a:t>
            </a:r>
            <a:r>
              <a:rPr lang="fi-FI" dirty="0" err="1"/>
              <a:t>drug</a:t>
            </a:r>
            <a:endParaRPr lang="fi-FI" dirty="0"/>
          </a:p>
          <a:p>
            <a:pPr lvl="2"/>
            <a:r>
              <a:rPr lang="fi-FI" dirty="0" err="1" smtClean="0"/>
              <a:t>Inhaled</a:t>
            </a:r>
            <a:r>
              <a:rPr lang="fi-FI" dirty="0" smtClean="0"/>
              <a:t> </a:t>
            </a:r>
            <a:r>
              <a:rPr lang="fi-FI" dirty="0" err="1" smtClean="0"/>
              <a:t>medical</a:t>
            </a:r>
            <a:r>
              <a:rPr lang="fi-FI" dirty="0" smtClean="0"/>
              <a:t> </a:t>
            </a:r>
            <a:r>
              <a:rPr lang="fi-FI" dirty="0" err="1" smtClean="0"/>
              <a:t>gases</a:t>
            </a:r>
            <a:r>
              <a:rPr lang="fi-FI" dirty="0" smtClean="0"/>
              <a:t>, </a:t>
            </a:r>
            <a:r>
              <a:rPr lang="fi-FI" dirty="0" err="1" smtClean="0"/>
              <a:t>which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eliminated</a:t>
            </a:r>
            <a:r>
              <a:rPr lang="fi-FI" dirty="0" smtClean="0"/>
              <a:t> in </a:t>
            </a:r>
            <a:r>
              <a:rPr lang="fi-FI" dirty="0" err="1" smtClean="0"/>
              <a:t>exhalation</a:t>
            </a:r>
            <a:r>
              <a:rPr lang="fi-FI" dirty="0" smtClean="0"/>
              <a:t> </a:t>
            </a:r>
            <a:endParaRPr lang="fi-FI" dirty="0"/>
          </a:p>
        </p:txBody>
      </p:sp>
      <p:pic>
        <p:nvPicPr>
          <p:cNvPr id="4" name="Picture 2" descr="C:\Users\Kari\Desktop\heparbase_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366" y="6309320"/>
            <a:ext cx="1260414" cy="43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13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55382" y="332656"/>
            <a:ext cx="8309106" cy="1224136"/>
          </a:xfrm>
        </p:spPr>
        <p:txBody>
          <a:bodyPr>
            <a:noAutofit/>
          </a:bodyPr>
          <a:lstStyle/>
          <a:p>
            <a:pPr algn="l"/>
            <a:r>
              <a:rPr lang="fi-FI" sz="2400" dirty="0" smtClean="0"/>
              <a:t>The </a:t>
            </a:r>
            <a:r>
              <a:rPr lang="fi-FI" sz="2400" dirty="0" err="1" smtClean="0"/>
              <a:t>function</a:t>
            </a:r>
            <a:r>
              <a:rPr lang="fi-FI" sz="2400" dirty="0" smtClean="0"/>
              <a:t> of the </a:t>
            </a:r>
            <a:r>
              <a:rPr lang="fi-FI" sz="2400" dirty="0" err="1" smtClean="0"/>
              <a:t>hepatocyte</a:t>
            </a:r>
            <a:r>
              <a:rPr lang="fi-FI" sz="2400" dirty="0" smtClean="0"/>
              <a:t> is </a:t>
            </a:r>
            <a:r>
              <a:rPr lang="fi-FI" sz="2400" dirty="0" err="1" smtClean="0"/>
              <a:t>regulated</a:t>
            </a:r>
            <a:r>
              <a:rPr lang="fi-FI" sz="2400" dirty="0" smtClean="0"/>
              <a:t> </a:t>
            </a:r>
            <a:r>
              <a:rPr lang="fi-FI" sz="2400" dirty="0" err="1" smtClean="0"/>
              <a:t>by</a:t>
            </a:r>
            <a:r>
              <a:rPr lang="fi-FI" sz="2400" dirty="0" smtClean="0"/>
              <a:t>:</a:t>
            </a:r>
            <a:br>
              <a:rPr lang="fi-FI" sz="2400" dirty="0" smtClean="0"/>
            </a:br>
            <a:r>
              <a:rPr lang="fi-FI" sz="2000" dirty="0" smtClean="0"/>
              <a:t>1.</a:t>
            </a:r>
            <a:r>
              <a:rPr lang="fi-FI" sz="2000" dirty="0" smtClean="0"/>
              <a:t> </a:t>
            </a:r>
            <a:r>
              <a:rPr lang="fi-FI" sz="2000" dirty="0" err="1" smtClean="0"/>
              <a:t>multiple</a:t>
            </a:r>
            <a:r>
              <a:rPr lang="fi-FI" sz="2000" dirty="0" smtClean="0"/>
              <a:t> </a:t>
            </a:r>
            <a:r>
              <a:rPr lang="fi-FI" sz="2000" dirty="0" err="1" smtClean="0"/>
              <a:t>transporter</a:t>
            </a:r>
            <a:r>
              <a:rPr lang="fi-FI" sz="2000" dirty="0" smtClean="0"/>
              <a:t> </a:t>
            </a:r>
            <a:r>
              <a:rPr lang="fi-FI" sz="2000" dirty="0" err="1" smtClean="0"/>
              <a:t>proteins</a:t>
            </a:r>
            <a:r>
              <a:rPr lang="fi-FI" sz="2000" dirty="0" smtClean="0"/>
              <a:t> </a:t>
            </a:r>
            <a:r>
              <a:rPr lang="fi-FI" sz="2000" dirty="0" err="1" smtClean="0"/>
              <a:t>that</a:t>
            </a:r>
            <a:r>
              <a:rPr lang="fi-FI" sz="2000" dirty="0" smtClean="0"/>
              <a:t> transport the </a:t>
            </a:r>
            <a:r>
              <a:rPr lang="fi-FI" sz="2000" dirty="0" err="1" smtClean="0"/>
              <a:t>drug</a:t>
            </a:r>
            <a:r>
              <a:rPr lang="fi-FI" sz="2000" dirty="0" smtClean="0"/>
              <a:t> to the </a:t>
            </a:r>
            <a:r>
              <a:rPr lang="fi-FI" sz="2000" dirty="0" err="1" smtClean="0"/>
              <a:t>hepatocyte</a:t>
            </a: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>2. </a:t>
            </a:r>
            <a:r>
              <a:rPr lang="fi-FI" sz="2000" dirty="0" err="1" smtClean="0"/>
              <a:t>drug</a:t>
            </a:r>
            <a:r>
              <a:rPr lang="fi-FI" sz="2000" dirty="0" smtClean="0"/>
              <a:t> </a:t>
            </a:r>
            <a:r>
              <a:rPr lang="fi-FI" sz="2000" dirty="0" err="1" smtClean="0"/>
              <a:t>metabolic</a:t>
            </a:r>
            <a:r>
              <a:rPr lang="fi-FI" sz="2000" dirty="0" smtClean="0"/>
              <a:t> </a:t>
            </a:r>
            <a:r>
              <a:rPr lang="fi-FI" sz="2000" dirty="0" err="1" smtClean="0"/>
              <a:t>enzymes</a:t>
            </a: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>3. </a:t>
            </a:r>
            <a:r>
              <a:rPr lang="fi-FI" sz="2000" dirty="0" err="1" smtClean="0"/>
              <a:t>multiple</a:t>
            </a:r>
            <a:r>
              <a:rPr lang="fi-FI" sz="2000" dirty="0" smtClean="0"/>
              <a:t> </a:t>
            </a:r>
            <a:r>
              <a:rPr lang="fi-FI" sz="2000" dirty="0" err="1"/>
              <a:t>transporter</a:t>
            </a:r>
            <a:r>
              <a:rPr lang="fi-FI" sz="2000" dirty="0"/>
              <a:t> </a:t>
            </a:r>
            <a:r>
              <a:rPr lang="fi-FI" sz="2000" dirty="0" err="1"/>
              <a:t>proteins</a:t>
            </a:r>
            <a:r>
              <a:rPr lang="fi-FI" sz="2000" dirty="0"/>
              <a:t> </a:t>
            </a:r>
            <a:r>
              <a:rPr lang="fi-FI" sz="2000" dirty="0" err="1"/>
              <a:t>that</a:t>
            </a:r>
            <a:r>
              <a:rPr lang="fi-FI" sz="2000" dirty="0"/>
              <a:t> transport the </a:t>
            </a:r>
            <a:r>
              <a:rPr lang="fi-FI" sz="2000" dirty="0" err="1" smtClean="0"/>
              <a:t>drug/metabolite(s</a:t>
            </a:r>
            <a:r>
              <a:rPr lang="fi-FI" sz="2000" dirty="0" smtClean="0"/>
              <a:t>) </a:t>
            </a:r>
            <a:r>
              <a:rPr lang="fi-FI" sz="2000" dirty="0" err="1" smtClean="0"/>
              <a:t>from</a:t>
            </a:r>
            <a:r>
              <a:rPr lang="fi-FI" sz="2000" dirty="0" smtClean="0"/>
              <a:t>       </a:t>
            </a:r>
            <a:br>
              <a:rPr lang="fi-FI" sz="2000" dirty="0" smtClean="0"/>
            </a:br>
            <a:r>
              <a:rPr lang="fi-FI" sz="2000" dirty="0"/>
              <a:t> </a:t>
            </a:r>
            <a:r>
              <a:rPr lang="fi-FI" sz="2000" dirty="0" smtClean="0"/>
              <a:t>   the </a:t>
            </a:r>
            <a:r>
              <a:rPr lang="fi-FI" sz="2000" dirty="0" err="1"/>
              <a:t>hepatocyte</a:t>
            </a:r>
            <a:endParaRPr lang="fi-FI" sz="2000" dirty="0"/>
          </a:p>
        </p:txBody>
      </p:sp>
      <p:pic>
        <p:nvPicPr>
          <p:cNvPr id="1028" name="Picture 4" descr="An external file that holds a picture, illustration, etc.&#10;Object name is bph0158-0693-f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82" y="1844825"/>
            <a:ext cx="7156978" cy="398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iruutu 3"/>
          <p:cNvSpPr txBox="1"/>
          <p:nvPr/>
        </p:nvSpPr>
        <p:spPr>
          <a:xfrm>
            <a:off x="7254322" y="4077072"/>
            <a:ext cx="1566150" cy="1107996"/>
          </a:xfrm>
          <a:prstGeom prst="rect">
            <a:avLst/>
          </a:prstGeom>
          <a:solidFill>
            <a:srgbClr val="0070C0">
              <a:alpha val="24000"/>
            </a:srgbClr>
          </a:solidFill>
        </p:spPr>
        <p:txBody>
          <a:bodyPr wrap="square" rtlCol="0">
            <a:spAutoFit/>
          </a:bodyPr>
          <a:lstStyle/>
          <a:p>
            <a:r>
              <a:rPr lang="fi-FI" dirty="0" err="1" smtClean="0">
                <a:solidFill>
                  <a:srgbClr val="FF0000"/>
                </a:solidFill>
              </a:rPr>
              <a:t>Ch</a:t>
            </a:r>
            <a:r>
              <a:rPr lang="fi-FI" dirty="0" err="1" smtClean="0">
                <a:solidFill>
                  <a:srgbClr val="FF0000"/>
                </a:solidFill>
              </a:rPr>
              <a:t>olestasis</a:t>
            </a:r>
            <a:endParaRPr lang="fi-FI" dirty="0" smtClean="0">
              <a:solidFill>
                <a:srgbClr val="FF0000"/>
              </a:solidFill>
            </a:endParaRPr>
          </a:p>
          <a:p>
            <a:r>
              <a:rPr lang="fi-FI" sz="1600" dirty="0" err="1" smtClean="0">
                <a:solidFill>
                  <a:srgbClr val="FF0000"/>
                </a:solidFill>
              </a:rPr>
              <a:t>-phenthiazines</a:t>
            </a:r>
            <a:endParaRPr lang="fi-FI" sz="1600" dirty="0" smtClean="0">
              <a:solidFill>
                <a:srgbClr val="FF0000"/>
              </a:solidFill>
            </a:endParaRPr>
          </a:p>
          <a:p>
            <a:r>
              <a:rPr lang="fi-FI" sz="1600" dirty="0" err="1" smtClean="0">
                <a:solidFill>
                  <a:srgbClr val="FF0000"/>
                </a:solidFill>
              </a:rPr>
              <a:t>-anab</a:t>
            </a:r>
            <a:r>
              <a:rPr lang="fi-FI" sz="1600" dirty="0" smtClean="0">
                <a:solidFill>
                  <a:srgbClr val="FF0000"/>
                </a:solidFill>
              </a:rPr>
              <a:t>. </a:t>
            </a:r>
            <a:r>
              <a:rPr lang="fi-FI" sz="1600" dirty="0" err="1" smtClean="0">
                <a:solidFill>
                  <a:srgbClr val="FF0000"/>
                </a:solidFill>
              </a:rPr>
              <a:t>steroids</a:t>
            </a:r>
            <a:endParaRPr lang="fi-FI" sz="1600" dirty="0" smtClean="0">
              <a:solidFill>
                <a:srgbClr val="FF0000"/>
              </a:solidFill>
            </a:endParaRPr>
          </a:p>
          <a:p>
            <a:r>
              <a:rPr lang="fi-FI" sz="1600" dirty="0" err="1" smtClean="0">
                <a:solidFill>
                  <a:srgbClr val="FF0000"/>
                </a:solidFill>
              </a:rPr>
              <a:t>-</a:t>
            </a:r>
            <a:r>
              <a:rPr lang="fi-FI" sz="1600" dirty="0" err="1" smtClean="0">
                <a:solidFill>
                  <a:srgbClr val="FF0000"/>
                </a:solidFill>
              </a:rPr>
              <a:t>erythromycin</a:t>
            </a:r>
            <a:endParaRPr lang="fi-FI" sz="1600" dirty="0" smtClean="0">
              <a:solidFill>
                <a:srgbClr val="FF0000"/>
              </a:solidFill>
            </a:endParaRPr>
          </a:p>
        </p:txBody>
      </p:sp>
      <p:sp>
        <p:nvSpPr>
          <p:cNvPr id="3" name="Suorakulmio 2"/>
          <p:cNvSpPr/>
          <p:nvPr/>
        </p:nvSpPr>
        <p:spPr>
          <a:xfrm>
            <a:off x="6588224" y="4509120"/>
            <a:ext cx="576064" cy="1219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Picture 2" descr="C:\Users\Kari\Desktop\heparbase_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366" y="6309320"/>
            <a:ext cx="1260414" cy="43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6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How </a:t>
            </a:r>
            <a:r>
              <a:rPr lang="fi-FI" dirty="0" err="1" smtClean="0"/>
              <a:t>does</a:t>
            </a:r>
            <a:r>
              <a:rPr lang="fi-FI" dirty="0" smtClean="0"/>
              <a:t> </a:t>
            </a:r>
            <a:r>
              <a:rPr lang="fi-FI" dirty="0" err="1" smtClean="0"/>
              <a:t>reduced</a:t>
            </a:r>
            <a:r>
              <a:rPr lang="fi-FI" dirty="0" smtClean="0"/>
              <a:t> </a:t>
            </a:r>
            <a:r>
              <a:rPr lang="fi-FI" dirty="0" err="1" smtClean="0"/>
              <a:t>liver</a:t>
            </a:r>
            <a:r>
              <a:rPr lang="fi-FI" dirty="0" smtClean="0"/>
              <a:t> </a:t>
            </a:r>
            <a:r>
              <a:rPr lang="fi-FI" dirty="0" err="1" smtClean="0"/>
              <a:t>function</a:t>
            </a:r>
            <a:r>
              <a:rPr lang="fi-FI" dirty="0" smtClean="0"/>
              <a:t> </a:t>
            </a:r>
            <a:r>
              <a:rPr lang="fi-FI" dirty="0" err="1" smtClean="0"/>
              <a:t>affect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dirty="0" err="1" smtClean="0"/>
              <a:t>drug</a:t>
            </a:r>
            <a:r>
              <a:rPr lang="fi-FI" dirty="0" smtClean="0"/>
              <a:t> </a:t>
            </a:r>
            <a:r>
              <a:rPr lang="fi-FI" dirty="0" err="1" smtClean="0"/>
              <a:t>metabolism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9617" y="1805030"/>
            <a:ext cx="8384580" cy="4525963"/>
          </a:xfrm>
        </p:spPr>
        <p:txBody>
          <a:bodyPr>
            <a:normAutofit fontScale="92500" lnSpcReduction="20000"/>
          </a:bodyPr>
          <a:lstStyle/>
          <a:p>
            <a:r>
              <a:rPr lang="fi-FI" dirty="0" err="1" smtClean="0"/>
              <a:t>CYP-enzymes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most</a:t>
            </a:r>
            <a:r>
              <a:rPr lang="fi-FI" dirty="0" smtClean="0"/>
              <a:t> </a:t>
            </a:r>
            <a:r>
              <a:rPr lang="fi-FI" dirty="0" err="1" smtClean="0"/>
              <a:t>sensitive</a:t>
            </a:r>
            <a:endParaRPr lang="fi-FI" dirty="0" smtClean="0"/>
          </a:p>
          <a:p>
            <a:pPr lvl="1"/>
            <a:r>
              <a:rPr lang="fi-FI" dirty="0" err="1" smtClean="0"/>
              <a:t>Reduced</a:t>
            </a:r>
            <a:r>
              <a:rPr lang="fi-FI" dirty="0" smtClean="0"/>
              <a:t> </a:t>
            </a:r>
            <a:r>
              <a:rPr lang="fi-FI" dirty="0" err="1" smtClean="0"/>
              <a:t>number</a:t>
            </a:r>
            <a:r>
              <a:rPr lang="fi-FI" dirty="0" smtClean="0"/>
              <a:t> of </a:t>
            </a:r>
            <a:r>
              <a:rPr lang="fi-FI" dirty="0" err="1" smtClean="0"/>
              <a:t>hepatocytes</a:t>
            </a:r>
            <a:r>
              <a:rPr lang="fi-FI" dirty="0" smtClean="0"/>
              <a:t>    </a:t>
            </a:r>
            <a:r>
              <a:rPr lang="fi-FI" dirty="0" err="1" smtClean="0"/>
              <a:t>low</a:t>
            </a:r>
            <a:r>
              <a:rPr lang="fi-FI" dirty="0" smtClean="0"/>
              <a:t> </a:t>
            </a:r>
            <a:r>
              <a:rPr lang="fi-FI" dirty="0" err="1" smtClean="0"/>
              <a:t>enzyme</a:t>
            </a:r>
            <a:r>
              <a:rPr lang="fi-FI" dirty="0" smtClean="0"/>
              <a:t> </a:t>
            </a:r>
            <a:r>
              <a:rPr lang="fi-FI" dirty="0" err="1" smtClean="0"/>
              <a:t>activity</a:t>
            </a:r>
            <a:endParaRPr lang="fi-FI" dirty="0" smtClean="0"/>
          </a:p>
          <a:p>
            <a:pPr lvl="2"/>
            <a:r>
              <a:rPr lang="fi-FI" dirty="0" smtClean="0"/>
              <a:t>CYP2C19 </a:t>
            </a:r>
            <a:r>
              <a:rPr lang="fi-FI" dirty="0" err="1" smtClean="0"/>
              <a:t>most</a:t>
            </a:r>
            <a:r>
              <a:rPr lang="fi-FI" dirty="0" smtClean="0"/>
              <a:t> </a:t>
            </a:r>
            <a:r>
              <a:rPr lang="fi-FI" dirty="0" err="1" smtClean="0"/>
              <a:t>sensitive</a:t>
            </a:r>
            <a:r>
              <a:rPr lang="fi-FI" dirty="0" smtClean="0"/>
              <a:t> (</a:t>
            </a:r>
            <a:r>
              <a:rPr lang="fi-FI" dirty="0" err="1" smtClean="0"/>
              <a:t>effect</a:t>
            </a:r>
            <a:r>
              <a:rPr lang="fi-FI" dirty="0" smtClean="0"/>
              <a:t> </a:t>
            </a:r>
            <a:r>
              <a:rPr lang="fi-FI" dirty="0" err="1" smtClean="0"/>
              <a:t>seen</a:t>
            </a:r>
            <a:r>
              <a:rPr lang="fi-FI" dirty="0" smtClean="0"/>
              <a:t> in </a:t>
            </a:r>
            <a:r>
              <a:rPr lang="fi-FI" dirty="0" err="1" smtClean="0"/>
              <a:t>Child-Pugh</a:t>
            </a:r>
            <a:r>
              <a:rPr lang="fi-FI" dirty="0" smtClean="0"/>
              <a:t> </a:t>
            </a:r>
            <a:r>
              <a:rPr lang="fi-FI" dirty="0" smtClean="0"/>
              <a:t>A,B,C)</a:t>
            </a:r>
          </a:p>
          <a:p>
            <a:pPr lvl="2"/>
            <a:r>
              <a:rPr lang="fi-FI" dirty="0" err="1" smtClean="0"/>
              <a:t>Then</a:t>
            </a:r>
            <a:r>
              <a:rPr lang="fi-FI" dirty="0" smtClean="0"/>
              <a:t> CYP2D6 and </a:t>
            </a:r>
            <a:r>
              <a:rPr lang="fi-FI" dirty="0" smtClean="0"/>
              <a:t>1A2 </a:t>
            </a:r>
            <a:r>
              <a:rPr lang="fi-FI" dirty="0" smtClean="0"/>
              <a:t>(</a:t>
            </a:r>
            <a:r>
              <a:rPr lang="fi-FI" dirty="0" err="1" smtClean="0"/>
              <a:t>effect</a:t>
            </a:r>
            <a:r>
              <a:rPr lang="fi-FI" dirty="0" smtClean="0"/>
              <a:t> </a:t>
            </a:r>
            <a:r>
              <a:rPr lang="fi-FI" dirty="0" err="1" smtClean="0"/>
              <a:t>seen</a:t>
            </a:r>
            <a:r>
              <a:rPr lang="fi-FI" dirty="0" smtClean="0"/>
              <a:t> in </a:t>
            </a:r>
            <a:r>
              <a:rPr lang="fi-FI" dirty="0" err="1" smtClean="0"/>
              <a:t>Child-Pugh</a:t>
            </a:r>
            <a:r>
              <a:rPr lang="fi-FI" dirty="0" smtClean="0"/>
              <a:t> </a:t>
            </a:r>
            <a:r>
              <a:rPr lang="fi-FI" dirty="0" smtClean="0"/>
              <a:t>B &amp;C)</a:t>
            </a:r>
          </a:p>
          <a:p>
            <a:pPr lvl="1"/>
            <a:r>
              <a:rPr lang="fi-FI" dirty="0" err="1" smtClean="0"/>
              <a:t>Drugs</a:t>
            </a:r>
            <a:r>
              <a:rPr lang="fi-FI" dirty="0" smtClean="0"/>
              <a:t> with </a:t>
            </a:r>
            <a:r>
              <a:rPr lang="fi-FI" dirty="0" err="1" smtClean="0"/>
              <a:t>high</a:t>
            </a:r>
            <a:r>
              <a:rPr lang="fi-FI" dirty="0" smtClean="0"/>
              <a:t> </a:t>
            </a:r>
            <a:r>
              <a:rPr lang="fi-FI" dirty="0" err="1" smtClean="0"/>
              <a:t>first</a:t>
            </a:r>
            <a:r>
              <a:rPr lang="fi-FI" dirty="0" smtClean="0"/>
              <a:t> </a:t>
            </a:r>
            <a:r>
              <a:rPr lang="fi-FI" dirty="0" err="1" smtClean="0"/>
              <a:t>pass</a:t>
            </a:r>
            <a:r>
              <a:rPr lang="fi-FI" dirty="0" smtClean="0"/>
              <a:t> </a:t>
            </a:r>
            <a:r>
              <a:rPr lang="fi-FI" dirty="0" err="1" smtClean="0"/>
              <a:t>effect</a:t>
            </a:r>
            <a:r>
              <a:rPr lang="fi-FI" dirty="0" smtClean="0"/>
              <a:t> (</a:t>
            </a:r>
            <a:r>
              <a:rPr lang="fi-FI" dirty="0" err="1" smtClean="0"/>
              <a:t>tizanidine</a:t>
            </a:r>
            <a:r>
              <a:rPr lang="fi-FI" dirty="0" smtClean="0"/>
              <a:t>, </a:t>
            </a:r>
            <a:r>
              <a:rPr lang="fi-FI" dirty="0" err="1" smtClean="0"/>
              <a:t>agomelatiini</a:t>
            </a:r>
            <a:r>
              <a:rPr lang="fi-FI" dirty="0" smtClean="0"/>
              <a:t>) </a:t>
            </a:r>
            <a:r>
              <a:rPr lang="fi-FI" dirty="0" smtClean="0"/>
              <a:t>– </a:t>
            </a:r>
            <a:r>
              <a:rPr lang="fi-FI" dirty="0" err="1" smtClean="0"/>
              <a:t>up</a:t>
            </a:r>
            <a:r>
              <a:rPr lang="fi-FI" dirty="0" smtClean="0"/>
              <a:t> to 100-fold </a:t>
            </a:r>
            <a:r>
              <a:rPr lang="fi-FI" dirty="0" err="1" smtClean="0"/>
              <a:t>increased</a:t>
            </a:r>
            <a:r>
              <a:rPr lang="fi-FI" dirty="0" smtClean="0"/>
              <a:t> </a:t>
            </a:r>
            <a:r>
              <a:rPr lang="fi-FI" dirty="0" err="1" smtClean="0"/>
              <a:t>exposure</a:t>
            </a:r>
            <a:r>
              <a:rPr lang="fi-FI" dirty="0" smtClean="0"/>
              <a:t> in </a:t>
            </a:r>
            <a:r>
              <a:rPr lang="fi-FI" dirty="0" err="1" smtClean="0"/>
              <a:t>hepatic</a:t>
            </a:r>
            <a:r>
              <a:rPr lang="fi-FI" dirty="0" smtClean="0"/>
              <a:t> </a:t>
            </a:r>
            <a:r>
              <a:rPr lang="fi-FI" dirty="0" err="1" smtClean="0"/>
              <a:t>impairment</a:t>
            </a:r>
            <a:endParaRPr lang="fi-FI" dirty="0" smtClean="0"/>
          </a:p>
          <a:p>
            <a:pPr lvl="1"/>
            <a:r>
              <a:rPr lang="fi-FI" dirty="0" smtClean="0"/>
              <a:t>Pro </a:t>
            </a:r>
            <a:r>
              <a:rPr lang="fi-FI" dirty="0" err="1" smtClean="0"/>
              <a:t>drugs</a:t>
            </a:r>
            <a:r>
              <a:rPr lang="fi-FI" dirty="0" smtClean="0"/>
              <a:t> </a:t>
            </a:r>
            <a:r>
              <a:rPr lang="fi-FI" dirty="0" smtClean="0"/>
              <a:t>(</a:t>
            </a:r>
            <a:r>
              <a:rPr lang="fi-FI" dirty="0" err="1" smtClean="0"/>
              <a:t>tamoxyfen</a:t>
            </a:r>
            <a:r>
              <a:rPr lang="fi-FI" dirty="0" smtClean="0"/>
              <a:t> </a:t>
            </a:r>
            <a:r>
              <a:rPr lang="fi-FI" dirty="0" smtClean="0"/>
              <a:t>(!!), </a:t>
            </a:r>
            <a:r>
              <a:rPr lang="fi-FI" dirty="0" err="1" smtClean="0"/>
              <a:t>codeine</a:t>
            </a:r>
            <a:r>
              <a:rPr lang="fi-FI" dirty="0" smtClean="0"/>
              <a:t>, </a:t>
            </a:r>
            <a:r>
              <a:rPr lang="fi-FI" dirty="0" err="1" smtClean="0"/>
              <a:t>proguanil</a:t>
            </a:r>
            <a:r>
              <a:rPr lang="fi-FI" dirty="0" smtClean="0"/>
              <a:t> </a:t>
            </a:r>
            <a:r>
              <a:rPr lang="fi-FI" dirty="0" smtClean="0"/>
              <a:t>etc</a:t>
            </a:r>
            <a:r>
              <a:rPr lang="fi-FI" dirty="0" smtClean="0"/>
              <a:t>.)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activated</a:t>
            </a:r>
            <a:endParaRPr lang="fi-FI" dirty="0" smtClean="0"/>
          </a:p>
          <a:p>
            <a:pPr lvl="1"/>
            <a:r>
              <a:rPr lang="fi-FI" dirty="0" err="1" smtClean="0"/>
              <a:t>C</a:t>
            </a:r>
            <a:r>
              <a:rPr lang="fi-FI" dirty="0" err="1" smtClean="0"/>
              <a:t>onjugation</a:t>
            </a:r>
            <a:r>
              <a:rPr lang="fi-FI" dirty="0" smtClean="0"/>
              <a:t> </a:t>
            </a:r>
            <a:r>
              <a:rPr lang="fi-FI" dirty="0" err="1" smtClean="0"/>
              <a:t>reactions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larger</a:t>
            </a:r>
            <a:r>
              <a:rPr lang="fi-FI" dirty="0" smtClean="0"/>
              <a:t> </a:t>
            </a:r>
            <a:r>
              <a:rPr lang="fi-FI" dirty="0" err="1" smtClean="0"/>
              <a:t>reserve</a:t>
            </a:r>
            <a:r>
              <a:rPr lang="fi-FI" dirty="0" smtClean="0"/>
              <a:t> and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less</a:t>
            </a:r>
            <a:r>
              <a:rPr lang="fi-FI" dirty="0" smtClean="0"/>
              <a:t> </a:t>
            </a:r>
            <a:r>
              <a:rPr lang="fi-FI" dirty="0" err="1" smtClean="0"/>
              <a:t>affected</a:t>
            </a:r>
            <a:r>
              <a:rPr lang="fi-FI" dirty="0" smtClean="0"/>
              <a:t> (</a:t>
            </a:r>
            <a:r>
              <a:rPr lang="fi-FI" dirty="0" err="1" smtClean="0"/>
              <a:t>Child-Pugh</a:t>
            </a:r>
            <a:r>
              <a:rPr lang="fi-FI" dirty="0" smtClean="0"/>
              <a:t> C; </a:t>
            </a:r>
            <a:r>
              <a:rPr lang="fi-FI" dirty="0" err="1" smtClean="0"/>
              <a:t>e.g</a:t>
            </a:r>
            <a:r>
              <a:rPr lang="fi-FI" dirty="0" smtClean="0"/>
              <a:t>. </a:t>
            </a:r>
            <a:r>
              <a:rPr lang="fi-FI" dirty="0" err="1" smtClean="0"/>
              <a:t>lorazepam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oxazepam</a:t>
            </a:r>
            <a:r>
              <a:rPr lang="fi-FI" dirty="0" smtClean="0"/>
              <a:t>) </a:t>
            </a:r>
            <a:endParaRPr lang="fi-FI" dirty="0" smtClean="0"/>
          </a:p>
          <a:p>
            <a:pPr marL="914400" lvl="2" indent="0">
              <a:buNone/>
            </a:pPr>
            <a:r>
              <a:rPr lang="fi-FI" dirty="0" smtClean="0"/>
              <a:t>	</a:t>
            </a:r>
            <a:endParaRPr lang="fi-FI" dirty="0"/>
          </a:p>
        </p:txBody>
      </p:sp>
      <p:pic>
        <p:nvPicPr>
          <p:cNvPr id="4" name="Picture 2" descr="C:\Users\Kari\Desktop\heparbase_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366" y="6309320"/>
            <a:ext cx="1260414" cy="43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uoli oikealle 4"/>
          <p:cNvSpPr/>
          <p:nvPr/>
        </p:nvSpPr>
        <p:spPr>
          <a:xfrm>
            <a:off x="5724128" y="2204864"/>
            <a:ext cx="21602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13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13992</TotalTime>
  <Words>1358</Words>
  <Application>Microsoft Office PowerPoint</Application>
  <PresentationFormat>Näytössä katseltava diaesitys (4:3)</PresentationFormat>
  <Paragraphs>186</Paragraphs>
  <Slides>20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1" baseType="lpstr">
      <vt:lpstr>Office-teema</vt:lpstr>
      <vt:lpstr>PowerPoint-esitys</vt:lpstr>
      <vt:lpstr>Liver diseases relevant for pharmacokinetics</vt:lpstr>
      <vt:lpstr>       Hepatic impairment and ADRs</vt:lpstr>
      <vt:lpstr>Determining the liver function with regard to drug therapy</vt:lpstr>
      <vt:lpstr>PowerPoint-esitys</vt:lpstr>
      <vt:lpstr>         classification</vt:lpstr>
      <vt:lpstr>FDA guideline in drug development</vt:lpstr>
      <vt:lpstr>The function of the hepatocyte is regulated by: 1. multiple transporter proteins that transport the drug to the hepatocyte 2. drug metabolic enzymes 3. multiple transporter proteins that transport the drug/metabolite(s) from            the hepatocyte</vt:lpstr>
      <vt:lpstr>How does reduced liver function affect  drug metabolism?</vt:lpstr>
      <vt:lpstr>How does reduced liver function affect  drug metabolism?</vt:lpstr>
      <vt:lpstr>Hepatorenal syndrome</vt:lpstr>
      <vt:lpstr>Case bisoprolol</vt:lpstr>
      <vt:lpstr>Case bisoprolol</vt:lpstr>
      <vt:lpstr>Case bisoprolol</vt:lpstr>
      <vt:lpstr>Peculiar behavior of propranolol in hepatic impairment</vt:lpstr>
      <vt:lpstr>Altrered pharmacodynamics in hepatic impairment</vt:lpstr>
      <vt:lpstr>Drug induced liver disease (DILI)</vt:lpstr>
      <vt:lpstr>Ideas for functionality of         portal</vt:lpstr>
      <vt:lpstr>Advice for drug dosing in hepatic impairment</vt:lpstr>
      <vt:lpstr>Advice for drug dosing in hepatic impairment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Kari</dc:creator>
  <cp:lastModifiedBy>Kari</cp:lastModifiedBy>
  <cp:revision>88</cp:revision>
  <dcterms:created xsi:type="dcterms:W3CDTF">2013-03-26T08:11:14Z</dcterms:created>
  <dcterms:modified xsi:type="dcterms:W3CDTF">2014-02-12T19:15:46Z</dcterms:modified>
</cp:coreProperties>
</file>